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30"/>
  </p:notesMasterIdLst>
  <p:handoutMasterIdLst>
    <p:handoutMasterId r:id="rId31"/>
  </p:handoutMasterIdLst>
  <p:sldIdLst>
    <p:sldId id="1865" r:id="rId5"/>
    <p:sldId id="1866" r:id="rId6"/>
    <p:sldId id="1877" r:id="rId7"/>
    <p:sldId id="1878" r:id="rId8"/>
    <p:sldId id="1879" r:id="rId9"/>
    <p:sldId id="1880" r:id="rId10"/>
    <p:sldId id="1881" r:id="rId11"/>
    <p:sldId id="1882" r:id="rId12"/>
    <p:sldId id="1883" r:id="rId13"/>
    <p:sldId id="1884" r:id="rId14"/>
    <p:sldId id="1885" r:id="rId15"/>
    <p:sldId id="1886" r:id="rId16"/>
    <p:sldId id="1891" r:id="rId17"/>
    <p:sldId id="1892" r:id="rId18"/>
    <p:sldId id="1890" r:id="rId19"/>
    <p:sldId id="1889" r:id="rId20"/>
    <p:sldId id="1867" r:id="rId21"/>
    <p:sldId id="1869" r:id="rId22"/>
    <p:sldId id="1870" r:id="rId23"/>
    <p:sldId id="1871" r:id="rId24"/>
    <p:sldId id="1872" r:id="rId25"/>
    <p:sldId id="1873" r:id="rId26"/>
    <p:sldId id="1874" r:id="rId27"/>
    <p:sldId id="1875" r:id="rId28"/>
    <p:sldId id="1876"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65"/>
            <p14:sldId id="1866"/>
            <p14:sldId id="1877"/>
            <p14:sldId id="1878"/>
            <p14:sldId id="1879"/>
            <p14:sldId id="1880"/>
            <p14:sldId id="1881"/>
            <p14:sldId id="1882"/>
            <p14:sldId id="1883"/>
            <p14:sldId id="1884"/>
            <p14:sldId id="1885"/>
            <p14:sldId id="1886"/>
            <p14:sldId id="1891"/>
            <p14:sldId id="1892"/>
            <p14:sldId id="1890"/>
            <p14:sldId id="1889"/>
            <p14:sldId id="1867"/>
            <p14:sldId id="1869"/>
            <p14:sldId id="1870"/>
            <p14:sldId id="1871"/>
            <p14:sldId id="1872"/>
            <p14:sldId id="1873"/>
            <p14:sldId id="1874"/>
            <p14:sldId id="1875"/>
            <p14:sldId id="1876"/>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746F3-3552-4C5D-A312-045390CA8368}" v="5" dt="2026-02-04T16:40:35.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51" d="100"/>
          <a:sy n="51" d="100"/>
        </p:scale>
        <p:origin x="1256" y="264"/>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https://www.bing.com/search?q=zora+neale+hurston" TargetMode="External"/><Relationship Id="rId2" Type="http://schemas.openxmlformats.org/officeDocument/2006/relationships/hyperlink" Target="https://www.bing.com/search?q=Jesse%20Owens" TargetMode="External"/><Relationship Id="rId1" Type="http://schemas.openxmlformats.org/officeDocument/2006/relationships/hyperlink" Target="https://www.bing.com/search?q=bayard+rusti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bing.com/search?q=zora+neale+hurston" TargetMode="External"/><Relationship Id="rId2" Type="http://schemas.openxmlformats.org/officeDocument/2006/relationships/hyperlink" Target="https://www.bing.com/search?q=Jesse%20Owens" TargetMode="External"/><Relationship Id="rId1" Type="http://schemas.openxmlformats.org/officeDocument/2006/relationships/hyperlink" Target="https://www.bing.com/search?q=bayard+rustin"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7DF2B-DECF-44A7-8971-07475E2BCFC3}" type="doc">
      <dgm:prSet loTypeId="urn:microsoft.com/office/officeart/2018/2/layout/IconLabelList#2" loCatId="other" qsTypeId="urn:microsoft.com/office/officeart/2005/8/quickstyle/simple1" qsCatId="simple" csTypeId="urn:microsoft.com/office/officeart/2005/8/colors/accent2_1" csCatId="accent2" phldr="1"/>
      <dgm:spPr/>
      <dgm:t>
        <a:bodyPr/>
        <a:lstStyle/>
        <a:p>
          <a:endParaRPr lang="en-US"/>
        </a:p>
      </dgm:t>
    </dgm:pt>
    <dgm:pt modelId="{C8710C11-6766-4B48-9562-4B0C7B3F28D6}">
      <dgm:prSet phldrT="[Text]" custT="1"/>
      <dgm:spPr/>
      <dgm:t>
        <a:bodyPr/>
        <a:lstStyle/>
        <a:p>
          <a:pPr>
            <a:lnSpc>
              <a:spcPct val="100000"/>
            </a:lnSpc>
          </a:pPr>
          <a:r>
            <a:rPr lang="en-US" sz="1400" b="1"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Bayard Rustin</a:t>
          </a:r>
          <a:r>
            <a:rPr lang="en-US" sz="1400" b="1" dirty="0">
              <a:solidFill>
                <a:schemeClr val="tx1"/>
              </a:solidFill>
            </a:rPr>
            <a:t>  </a:t>
          </a:r>
          <a:r>
            <a:rPr lang="en-US" sz="1400" dirty="0">
              <a:solidFill>
                <a:schemeClr val="tx1"/>
              </a:solidFill>
            </a:rPr>
            <a:t>was a close advisor to Martin Luther King and an American leader of the civil rights movement. Rustin organized and led several protests, including the 1963 March on Washington.</a:t>
          </a:r>
        </a:p>
      </dgm:t>
    </dgm:pt>
    <dgm:pt modelId="{6F9BADAF-DEBF-4CC2-B392-F7E0CD538B78}" type="parTrans" cxnId="{E28F4DE8-1F7F-4CC4-B4F7-5167A5B9E0BA}">
      <dgm:prSet/>
      <dgm:spPr/>
      <dgm:t>
        <a:bodyPr/>
        <a:lstStyle/>
        <a:p>
          <a:endParaRPr lang="en-US" sz="1400">
            <a:solidFill>
              <a:schemeClr val="tx1"/>
            </a:solidFill>
          </a:endParaRPr>
        </a:p>
      </dgm:t>
    </dgm:pt>
    <dgm:pt modelId="{CEEC8625-83FA-4202-826E-84C1185A8E32}" type="sibTrans" cxnId="{E28F4DE8-1F7F-4CC4-B4F7-5167A5B9E0BA}">
      <dgm:prSet/>
      <dgm:spPr/>
      <dgm:t>
        <a:bodyPr/>
        <a:lstStyle/>
        <a:p>
          <a:endParaRPr lang="en-US" sz="1400">
            <a:solidFill>
              <a:schemeClr val="tx1"/>
            </a:solidFill>
          </a:endParaRPr>
        </a:p>
      </dgm:t>
    </dgm:pt>
    <dgm:pt modelId="{8EE3C8DC-7BA8-479C-A581-E9DA099939F2}">
      <dgm:prSet phldrT="[Text]" custT="1"/>
      <dgm:spPr/>
      <dgm:t>
        <a:bodyPr/>
        <a:lstStyle/>
        <a:p>
          <a:pPr>
            <a:lnSpc>
              <a:spcPct val="100000"/>
            </a:lnSpc>
          </a:pPr>
          <a:r>
            <a:rPr lang="en-US" altLang="en-US" sz="1400" b="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Jesse Owens</a:t>
          </a:r>
          <a:r>
            <a:rPr lang="en-US" altLang="en-US" sz="1400" b="1" dirty="0">
              <a:solidFill>
                <a:schemeClr val="tx1"/>
              </a:solidFill>
            </a:rPr>
            <a:t> </a:t>
          </a:r>
          <a:r>
            <a:rPr lang="en-US" altLang="en-US" sz="1400" dirty="0">
              <a:solidFill>
                <a:schemeClr val="tx1"/>
              </a:solidFill>
            </a:rPr>
            <a:t>was an American track and field athlete and four-time gold medalist in the 1936 Olympic Games in Germany. Owens specialized in the sprints and the long jump. </a:t>
          </a:r>
          <a:endParaRPr lang="en-US" sz="1400" dirty="0">
            <a:solidFill>
              <a:schemeClr val="tx1"/>
            </a:solidFill>
          </a:endParaRPr>
        </a:p>
      </dgm:t>
    </dgm:pt>
    <dgm:pt modelId="{60ABFDD0-D409-4824-8102-DEA984738144}" type="parTrans" cxnId="{6E8797D1-3A1C-4879-9FDC-A7D2EC6197EA}">
      <dgm:prSet/>
      <dgm:spPr/>
      <dgm:t>
        <a:bodyPr/>
        <a:lstStyle/>
        <a:p>
          <a:endParaRPr lang="en-US" sz="1400">
            <a:solidFill>
              <a:schemeClr val="tx1"/>
            </a:solidFill>
          </a:endParaRPr>
        </a:p>
      </dgm:t>
    </dgm:pt>
    <dgm:pt modelId="{DAC4EAD7-53AC-40F0-BA2F-8B2633CEAE11}" type="sibTrans" cxnId="{6E8797D1-3A1C-4879-9FDC-A7D2EC6197EA}">
      <dgm:prSet/>
      <dgm:spPr/>
      <dgm:t>
        <a:bodyPr/>
        <a:lstStyle/>
        <a:p>
          <a:endParaRPr lang="en-US" sz="1400">
            <a:solidFill>
              <a:schemeClr val="tx1"/>
            </a:solidFill>
          </a:endParaRPr>
        </a:p>
      </dgm:t>
    </dgm:pt>
    <dgm:pt modelId="{8865AC6C-44E0-4174-AB02-044A78D94DE3}">
      <dgm:prSet phldrT="[Text]" custT="1"/>
      <dgm:spPr/>
      <dgm:t>
        <a:bodyPr/>
        <a:lstStyle/>
        <a:p>
          <a:pPr>
            <a:lnSpc>
              <a:spcPct val="100000"/>
            </a:lnSpc>
          </a:pPr>
          <a:r>
            <a:rPr lang="en-US" altLang="en-US" sz="1400" b="1" dirty="0">
              <a:solidFill>
                <a:schemeClr val="tx1"/>
              </a:solidFill>
              <a:hlinkClick xmlns:r="http://schemas.openxmlformats.org/officeDocument/2006/relationships" r:id="rId3"/>
            </a:rPr>
            <a:t>Zora Neale Hurston</a:t>
          </a:r>
          <a:r>
            <a:rPr lang="en-US" altLang="en-US" sz="1400" b="1" dirty="0">
              <a:solidFill>
                <a:schemeClr val="tx1"/>
              </a:solidFill>
            </a:rPr>
            <a:t> </a:t>
          </a:r>
          <a:r>
            <a:rPr lang="en-US" altLang="en-US" sz="1400" dirty="0">
              <a:solidFill>
                <a:schemeClr val="tx1"/>
              </a:solidFill>
            </a:rPr>
            <a:t>was an American author, anthropologist, and filmmaker. In 1937, she published her famous novel, Their Eyes Were Watching God. </a:t>
          </a:r>
          <a:endParaRPr lang="en-US" sz="1400" dirty="0">
            <a:solidFill>
              <a:schemeClr val="tx1"/>
            </a:solidFill>
          </a:endParaRPr>
        </a:p>
      </dgm:t>
    </dgm:pt>
    <dgm:pt modelId="{3FF598BD-2671-4ECB-AD79-D0E600EEC84F}" type="parTrans" cxnId="{E5875C5E-8817-4707-AA33-E7DDCAC19481}">
      <dgm:prSet/>
      <dgm:spPr/>
      <dgm:t>
        <a:bodyPr/>
        <a:lstStyle/>
        <a:p>
          <a:endParaRPr lang="en-US" sz="1400">
            <a:solidFill>
              <a:schemeClr val="tx1"/>
            </a:solidFill>
          </a:endParaRPr>
        </a:p>
      </dgm:t>
    </dgm:pt>
    <dgm:pt modelId="{258DC239-2C60-44C0-830B-87DE5EB56A01}" type="sibTrans" cxnId="{E5875C5E-8817-4707-AA33-E7DDCAC19481}">
      <dgm:prSet/>
      <dgm:spPr/>
      <dgm:t>
        <a:bodyPr/>
        <a:lstStyle/>
        <a:p>
          <a:endParaRPr lang="en-US" sz="1400">
            <a:solidFill>
              <a:schemeClr val="tx1"/>
            </a:solidFill>
          </a:endParaRPr>
        </a:p>
      </dgm:t>
    </dgm:pt>
    <dgm:pt modelId="{F365F799-91C6-467E-8005-77142388ADA7}" type="pres">
      <dgm:prSet presAssocID="{3137DF2B-DECF-44A7-8971-07475E2BCFC3}" presName="root" presStyleCnt="0">
        <dgm:presLayoutVars>
          <dgm:dir/>
          <dgm:resizeHandles val="exact"/>
        </dgm:presLayoutVars>
      </dgm:prSet>
      <dgm:spPr/>
    </dgm:pt>
    <dgm:pt modelId="{CA712F04-4B2E-4073-826D-66E0748C08F8}" type="pres">
      <dgm:prSet presAssocID="{C8710C11-6766-4B48-9562-4B0C7B3F28D6}" presName="compNode" presStyleCnt="0"/>
      <dgm:spPr/>
    </dgm:pt>
    <dgm:pt modelId="{9A755B31-6174-4948-8B32-7FECC02D6991}" type="pres">
      <dgm:prSet presAssocID="{C8710C11-6766-4B48-9562-4B0C7B3F28D6}" presName="iconRect" presStyleLbl="node1" presStyleIdx="0" presStyleCnt="3" custScaleX="207746" custScaleY="207746" custLinFactNeighborX="-46518" custLinFactNeighborY="-32295"/>
      <dgm:spPr>
        <a:solidFill>
          <a:schemeClr val="accent2">
            <a:lumMod val="75000"/>
          </a:schemeClr>
        </a:solidFill>
      </dgm:spPr>
    </dgm:pt>
    <dgm:pt modelId="{6AE71D8A-2F35-4756-A4AD-A549FB035E3F}" type="pres">
      <dgm:prSet presAssocID="{C8710C11-6766-4B48-9562-4B0C7B3F28D6}" presName="spaceRect" presStyleCnt="0"/>
      <dgm:spPr/>
    </dgm:pt>
    <dgm:pt modelId="{5CD563F8-B6A7-4F66-B65C-7F1D3844F472}" type="pres">
      <dgm:prSet presAssocID="{C8710C11-6766-4B48-9562-4B0C7B3F28D6}" presName="textRect" presStyleLbl="revTx" presStyleIdx="0" presStyleCnt="3" custScaleX="201195" custLinFactNeighborX="-32687" custLinFactNeighborY="-3862">
        <dgm:presLayoutVars>
          <dgm:chMax val="1"/>
          <dgm:chPref val="1"/>
        </dgm:presLayoutVars>
      </dgm:prSet>
      <dgm:spPr/>
    </dgm:pt>
    <dgm:pt modelId="{114DEDBD-1AAB-4DDF-B848-DA92D960826E}" type="pres">
      <dgm:prSet presAssocID="{CEEC8625-83FA-4202-826E-84C1185A8E32}" presName="sibTrans" presStyleCnt="0"/>
      <dgm:spPr/>
    </dgm:pt>
    <dgm:pt modelId="{14161BF4-3B2E-4990-9AA5-1E7113657AFE}" type="pres">
      <dgm:prSet presAssocID="{8EE3C8DC-7BA8-479C-A581-E9DA099939F2}" presName="compNode" presStyleCnt="0"/>
      <dgm:spPr/>
    </dgm:pt>
    <dgm:pt modelId="{FCA6A723-3A73-458A-AE3C-15B86CF5C55D}" type="pres">
      <dgm:prSet presAssocID="{8EE3C8DC-7BA8-479C-A581-E9DA099939F2}" presName="iconRect" presStyleLbl="node1" presStyleIdx="1" presStyleCnt="3" custScaleX="207746" custScaleY="207746" custLinFactNeighborX="-567" custLinFactNeighborY="-29145"/>
      <dgm:spPr>
        <a:solidFill>
          <a:schemeClr val="accent2">
            <a:lumMod val="75000"/>
          </a:schemeClr>
        </a:solidFill>
      </dgm:spPr>
    </dgm:pt>
    <dgm:pt modelId="{E9430B85-543F-4592-A6DD-AEEA4B48C6A1}" type="pres">
      <dgm:prSet presAssocID="{8EE3C8DC-7BA8-479C-A581-E9DA099939F2}" presName="spaceRect" presStyleCnt="0"/>
      <dgm:spPr/>
    </dgm:pt>
    <dgm:pt modelId="{2D06D90C-4774-439F-8532-60F8B9D1D8A7}" type="pres">
      <dgm:prSet presAssocID="{8EE3C8DC-7BA8-479C-A581-E9DA099939F2}" presName="textRect" presStyleLbl="revTx" presStyleIdx="1" presStyleCnt="3" custScaleX="202363" custLinFactNeighborX="-1569" custLinFactNeighborY="772">
        <dgm:presLayoutVars>
          <dgm:chMax val="1"/>
          <dgm:chPref val="1"/>
        </dgm:presLayoutVars>
      </dgm:prSet>
      <dgm:spPr/>
    </dgm:pt>
    <dgm:pt modelId="{6AB9F53E-D91E-4E48-8AD8-05932101491C}" type="pres">
      <dgm:prSet presAssocID="{DAC4EAD7-53AC-40F0-BA2F-8B2633CEAE11}" presName="sibTrans" presStyleCnt="0"/>
      <dgm:spPr/>
    </dgm:pt>
    <dgm:pt modelId="{ED8AE489-0CC0-4251-92FB-1AC032073F86}" type="pres">
      <dgm:prSet presAssocID="{8865AC6C-44E0-4174-AB02-044A78D94DE3}" presName="compNode" presStyleCnt="0"/>
      <dgm:spPr/>
    </dgm:pt>
    <dgm:pt modelId="{5326D40B-04B6-4401-91A7-8A4487EDC6FC}" type="pres">
      <dgm:prSet presAssocID="{8865AC6C-44E0-4174-AB02-044A78D94DE3}" presName="iconRect" presStyleLbl="node1" presStyleIdx="2" presStyleCnt="3" custScaleX="207746" custScaleY="207746" custLinFactNeighborX="16977" custLinFactNeighborY="-25042"/>
      <dgm:spPr>
        <a:solidFill>
          <a:schemeClr val="accent2">
            <a:lumMod val="75000"/>
          </a:schemeClr>
        </a:solidFill>
      </dgm:spPr>
    </dgm:pt>
    <dgm:pt modelId="{45C20058-83ED-45AC-83B6-B4CEEE13D9F9}" type="pres">
      <dgm:prSet presAssocID="{8865AC6C-44E0-4174-AB02-044A78D94DE3}" presName="spaceRect" presStyleCnt="0"/>
      <dgm:spPr/>
    </dgm:pt>
    <dgm:pt modelId="{1DCFB9CF-BB76-4BDC-932B-A329BC03E697}" type="pres">
      <dgm:prSet presAssocID="{8865AC6C-44E0-4174-AB02-044A78D94DE3}" presName="textRect" presStyleLbl="revTx" presStyleIdx="2" presStyleCnt="3" custScaleX="198057" custLinFactNeighborX="4851" custLinFactNeighborY="1623">
        <dgm:presLayoutVars>
          <dgm:chMax val="1"/>
          <dgm:chPref val="1"/>
        </dgm:presLayoutVars>
      </dgm:prSet>
      <dgm:spPr/>
    </dgm:pt>
  </dgm:ptLst>
  <dgm:cxnLst>
    <dgm:cxn modelId="{1A89CB18-8B09-4590-A761-274BEAAD8172}" type="presOf" srcId="{8EE3C8DC-7BA8-479C-A581-E9DA099939F2}" destId="{2D06D90C-4774-439F-8532-60F8B9D1D8A7}" srcOrd="0" destOrd="0" presId="urn:microsoft.com/office/officeart/2018/2/layout/IconLabelList#2"/>
    <dgm:cxn modelId="{E5875C5E-8817-4707-AA33-E7DDCAC19481}" srcId="{3137DF2B-DECF-44A7-8971-07475E2BCFC3}" destId="{8865AC6C-44E0-4174-AB02-044A78D94DE3}" srcOrd="2" destOrd="0" parTransId="{3FF598BD-2671-4ECB-AD79-D0E600EEC84F}" sibTransId="{258DC239-2C60-44C0-830B-87DE5EB56A01}"/>
    <dgm:cxn modelId="{8B07B579-2924-4601-907B-DC2D84F91335}" type="presOf" srcId="{C8710C11-6766-4B48-9562-4B0C7B3F28D6}" destId="{5CD563F8-B6A7-4F66-B65C-7F1D3844F472}" srcOrd="0" destOrd="0" presId="urn:microsoft.com/office/officeart/2018/2/layout/IconLabelList#2"/>
    <dgm:cxn modelId="{65A961CC-3B95-4066-B70A-466BC535A8B1}" type="presOf" srcId="{8865AC6C-44E0-4174-AB02-044A78D94DE3}" destId="{1DCFB9CF-BB76-4BDC-932B-A329BC03E697}" srcOrd="0" destOrd="0" presId="urn:microsoft.com/office/officeart/2018/2/layout/IconLabelList#2"/>
    <dgm:cxn modelId="{6E8797D1-3A1C-4879-9FDC-A7D2EC6197EA}" srcId="{3137DF2B-DECF-44A7-8971-07475E2BCFC3}" destId="{8EE3C8DC-7BA8-479C-A581-E9DA099939F2}" srcOrd="1" destOrd="0" parTransId="{60ABFDD0-D409-4824-8102-DEA984738144}" sibTransId="{DAC4EAD7-53AC-40F0-BA2F-8B2633CEAE11}"/>
    <dgm:cxn modelId="{E28F4DE8-1F7F-4CC4-B4F7-5167A5B9E0BA}" srcId="{3137DF2B-DECF-44A7-8971-07475E2BCFC3}" destId="{C8710C11-6766-4B48-9562-4B0C7B3F28D6}" srcOrd="0" destOrd="0" parTransId="{6F9BADAF-DEBF-4CC2-B392-F7E0CD538B78}" sibTransId="{CEEC8625-83FA-4202-826E-84C1185A8E32}"/>
    <dgm:cxn modelId="{02F767F8-F42A-4F3B-A329-DEC0D12CD806}" type="presOf" srcId="{3137DF2B-DECF-44A7-8971-07475E2BCFC3}" destId="{F365F799-91C6-467E-8005-77142388ADA7}" srcOrd="0" destOrd="0" presId="urn:microsoft.com/office/officeart/2018/2/layout/IconLabelList#2"/>
    <dgm:cxn modelId="{80A490A9-8618-4D89-B253-C4B2425A15D0}" type="presParOf" srcId="{F365F799-91C6-467E-8005-77142388ADA7}" destId="{CA712F04-4B2E-4073-826D-66E0748C08F8}" srcOrd="0" destOrd="0" presId="urn:microsoft.com/office/officeart/2018/2/layout/IconLabelList#2"/>
    <dgm:cxn modelId="{484F421F-4E99-48D3-AE36-608B91CC5346}" type="presParOf" srcId="{CA712F04-4B2E-4073-826D-66E0748C08F8}" destId="{9A755B31-6174-4948-8B32-7FECC02D6991}" srcOrd="0" destOrd="0" presId="urn:microsoft.com/office/officeart/2018/2/layout/IconLabelList#2"/>
    <dgm:cxn modelId="{0EED1B20-3FF9-4C70-ADD9-4DE2CCE6D9DD}" type="presParOf" srcId="{CA712F04-4B2E-4073-826D-66E0748C08F8}" destId="{6AE71D8A-2F35-4756-A4AD-A549FB035E3F}" srcOrd="1" destOrd="0" presId="urn:microsoft.com/office/officeart/2018/2/layout/IconLabelList#2"/>
    <dgm:cxn modelId="{56B7F5F9-3AD0-4879-BD8D-FB3362B818E9}" type="presParOf" srcId="{CA712F04-4B2E-4073-826D-66E0748C08F8}" destId="{5CD563F8-B6A7-4F66-B65C-7F1D3844F472}" srcOrd="2" destOrd="0" presId="urn:microsoft.com/office/officeart/2018/2/layout/IconLabelList#2"/>
    <dgm:cxn modelId="{B8FA11BD-8E20-4882-9D4D-DF2BBE04B958}" type="presParOf" srcId="{F365F799-91C6-467E-8005-77142388ADA7}" destId="{114DEDBD-1AAB-4DDF-B848-DA92D960826E}" srcOrd="1" destOrd="0" presId="urn:microsoft.com/office/officeart/2018/2/layout/IconLabelList#2"/>
    <dgm:cxn modelId="{A377F2C4-8774-4B04-BECB-EB51AC2353E5}" type="presParOf" srcId="{F365F799-91C6-467E-8005-77142388ADA7}" destId="{14161BF4-3B2E-4990-9AA5-1E7113657AFE}" srcOrd="2" destOrd="0" presId="urn:microsoft.com/office/officeart/2018/2/layout/IconLabelList#2"/>
    <dgm:cxn modelId="{DC4C4434-0D6A-4AED-9A2E-CC7C5B063571}" type="presParOf" srcId="{14161BF4-3B2E-4990-9AA5-1E7113657AFE}" destId="{FCA6A723-3A73-458A-AE3C-15B86CF5C55D}" srcOrd="0" destOrd="0" presId="urn:microsoft.com/office/officeart/2018/2/layout/IconLabelList#2"/>
    <dgm:cxn modelId="{89B5121F-9599-4794-9AA1-DD6EF55DE189}" type="presParOf" srcId="{14161BF4-3B2E-4990-9AA5-1E7113657AFE}" destId="{E9430B85-543F-4592-A6DD-AEEA4B48C6A1}" srcOrd="1" destOrd="0" presId="urn:microsoft.com/office/officeart/2018/2/layout/IconLabelList#2"/>
    <dgm:cxn modelId="{AB2BC4E4-5B33-4C26-8C3F-E77225D58E3E}" type="presParOf" srcId="{14161BF4-3B2E-4990-9AA5-1E7113657AFE}" destId="{2D06D90C-4774-439F-8532-60F8B9D1D8A7}" srcOrd="2" destOrd="0" presId="urn:microsoft.com/office/officeart/2018/2/layout/IconLabelList#2"/>
    <dgm:cxn modelId="{23BAA7AF-17F0-4F65-9E90-273EF7D3B929}" type="presParOf" srcId="{F365F799-91C6-467E-8005-77142388ADA7}" destId="{6AB9F53E-D91E-4E48-8AD8-05932101491C}" srcOrd="3" destOrd="0" presId="urn:microsoft.com/office/officeart/2018/2/layout/IconLabelList#2"/>
    <dgm:cxn modelId="{5CAA210B-19EB-4E1B-A954-8ECCD13D15D2}" type="presParOf" srcId="{F365F799-91C6-467E-8005-77142388ADA7}" destId="{ED8AE489-0CC0-4251-92FB-1AC032073F86}" srcOrd="4" destOrd="0" presId="urn:microsoft.com/office/officeart/2018/2/layout/IconLabelList#2"/>
    <dgm:cxn modelId="{D02AAB89-D273-4A42-BD22-FC8E4FBD89B6}" type="presParOf" srcId="{ED8AE489-0CC0-4251-92FB-1AC032073F86}" destId="{5326D40B-04B6-4401-91A7-8A4487EDC6FC}" srcOrd="0" destOrd="0" presId="urn:microsoft.com/office/officeart/2018/2/layout/IconLabelList#2"/>
    <dgm:cxn modelId="{D277A401-05A8-428C-89F2-F5C3F0254AF4}" type="presParOf" srcId="{ED8AE489-0CC0-4251-92FB-1AC032073F86}" destId="{45C20058-83ED-45AC-83B6-B4CEEE13D9F9}" srcOrd="1" destOrd="0" presId="urn:microsoft.com/office/officeart/2018/2/layout/IconLabelList#2"/>
    <dgm:cxn modelId="{321AE61B-556D-4E47-8A54-9BC14D9E1263}" type="presParOf" srcId="{ED8AE489-0CC0-4251-92FB-1AC032073F86}" destId="{1DCFB9CF-BB76-4BDC-932B-A329BC03E697}" srcOrd="2" destOrd="0" presId="urn:microsoft.com/office/officeart/2018/2/layout/IconLabelList#2"/>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55B31-6174-4948-8B32-7FECC02D6991}">
      <dsp:nvSpPr>
        <dsp:cNvPr id="0" name=""/>
        <dsp:cNvSpPr/>
      </dsp:nvSpPr>
      <dsp:spPr>
        <a:xfrm>
          <a:off x="879999" y="97459"/>
          <a:ext cx="1543061" cy="1543061"/>
        </a:xfrm>
        <a:prstGeom prst="rect">
          <a:avLst/>
        </a:prstGeom>
        <a:solidFill>
          <a:schemeClr val="accent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563F8-B6A7-4F66-B65C-7F1D3844F472}">
      <dsp:nvSpPr>
        <dsp:cNvPr id="0" name=""/>
        <dsp:cNvSpPr/>
      </dsp:nvSpPr>
      <dsp:spPr>
        <a:xfrm>
          <a:off x="0" y="1775879"/>
          <a:ext cx="3320896" cy="1193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Bayard Rustin</a:t>
          </a:r>
          <a:r>
            <a:rPr lang="en-US" sz="1400" b="1" kern="1200" dirty="0">
              <a:solidFill>
                <a:schemeClr val="tx1"/>
              </a:solidFill>
            </a:rPr>
            <a:t>  </a:t>
          </a:r>
          <a:r>
            <a:rPr lang="en-US" sz="1400" kern="1200" dirty="0">
              <a:solidFill>
                <a:schemeClr val="tx1"/>
              </a:solidFill>
            </a:rPr>
            <a:t>was a close advisor to Martin Luther King and an American leader of the civil rights movement. Rustin organized and led several protests, including the 1963 March on Washington.</a:t>
          </a:r>
        </a:p>
      </dsp:txBody>
      <dsp:txXfrm>
        <a:off x="0" y="1775879"/>
        <a:ext cx="3320896" cy="1193493"/>
      </dsp:txXfrm>
    </dsp:sp>
    <dsp:sp modelId="{FCA6A723-3A73-458A-AE3C-15B86CF5C55D}">
      <dsp:nvSpPr>
        <dsp:cNvPr id="0" name=""/>
        <dsp:cNvSpPr/>
      </dsp:nvSpPr>
      <dsp:spPr>
        <a:xfrm>
          <a:off x="4840695" y="120765"/>
          <a:ext cx="1543061" cy="1543061"/>
        </a:xfrm>
        <a:prstGeom prst="rect">
          <a:avLst/>
        </a:prstGeom>
        <a:solidFill>
          <a:schemeClr val="accent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6D90C-4774-439F-8532-60F8B9D1D8A7}">
      <dsp:nvSpPr>
        <dsp:cNvPr id="0" name=""/>
        <dsp:cNvSpPr/>
      </dsp:nvSpPr>
      <dsp:spPr>
        <a:xfrm>
          <a:off x="3920452" y="1831097"/>
          <a:ext cx="3340175" cy="119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altLang="en-US" sz="1400" b="1"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Jesse Owens</a:t>
          </a:r>
          <a:r>
            <a:rPr lang="en-US" altLang="en-US" sz="1400" b="1" kern="1200" dirty="0">
              <a:solidFill>
                <a:schemeClr val="tx1"/>
              </a:solidFill>
            </a:rPr>
            <a:t> </a:t>
          </a:r>
          <a:r>
            <a:rPr lang="en-US" altLang="en-US" sz="1400" kern="1200" dirty="0">
              <a:solidFill>
                <a:schemeClr val="tx1"/>
              </a:solidFill>
            </a:rPr>
            <a:t>was an American track and field athlete and four-time gold medalist in the 1936 Olympic Games in Germany. Owens specialized in the sprints and the long jump. </a:t>
          </a:r>
          <a:endParaRPr lang="en-US" sz="1400" kern="1200" dirty="0">
            <a:solidFill>
              <a:schemeClr val="tx1"/>
            </a:solidFill>
          </a:endParaRPr>
        </a:p>
      </dsp:txBody>
      <dsp:txXfrm>
        <a:off x="3920452" y="1831097"/>
        <a:ext cx="3340175" cy="1193673"/>
      </dsp:txXfrm>
    </dsp:sp>
    <dsp:sp modelId="{5326D40B-04B6-4401-91A7-8A4487EDC6FC}">
      <dsp:nvSpPr>
        <dsp:cNvPr id="0" name=""/>
        <dsp:cNvSpPr/>
      </dsp:nvSpPr>
      <dsp:spPr>
        <a:xfrm>
          <a:off x="8564496" y="151023"/>
          <a:ext cx="1543061" cy="1543061"/>
        </a:xfrm>
        <a:prstGeom prst="rect">
          <a:avLst/>
        </a:prstGeom>
        <a:solidFill>
          <a:schemeClr val="accent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FB9CF-BB76-4BDC-932B-A329BC03E697}">
      <dsp:nvSpPr>
        <dsp:cNvPr id="0" name=""/>
        <dsp:cNvSpPr/>
      </dsp:nvSpPr>
      <dsp:spPr>
        <a:xfrm>
          <a:off x="7655447" y="1841135"/>
          <a:ext cx="3269100" cy="119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altLang="en-US" sz="1400" b="1" kern="1200" dirty="0">
              <a:solidFill>
                <a:schemeClr val="tx1"/>
              </a:solidFill>
              <a:hlinkClick xmlns:r="http://schemas.openxmlformats.org/officeDocument/2006/relationships" r:id="rId3"/>
            </a:rPr>
            <a:t>Zora Neale Hurston</a:t>
          </a:r>
          <a:r>
            <a:rPr lang="en-US" altLang="en-US" sz="1400" b="1" kern="1200" dirty="0">
              <a:solidFill>
                <a:schemeClr val="tx1"/>
              </a:solidFill>
            </a:rPr>
            <a:t> </a:t>
          </a:r>
          <a:r>
            <a:rPr lang="en-US" altLang="en-US" sz="1400" kern="1200" dirty="0">
              <a:solidFill>
                <a:schemeClr val="tx1"/>
              </a:solidFill>
            </a:rPr>
            <a:t>was an American author, anthropologist, and filmmaker. In 1937, she published her famous novel, Their Eyes Were Watching God. </a:t>
          </a:r>
          <a:endParaRPr lang="en-US" sz="1400" kern="1200" dirty="0">
            <a:solidFill>
              <a:schemeClr val="tx1"/>
            </a:solidFill>
          </a:endParaRPr>
        </a:p>
      </dsp:txBody>
      <dsp:txXfrm>
        <a:off x="7655447" y="1841135"/>
        <a:ext cx="3269100" cy="119401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2">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2/4/2026</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335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D3556-D7CA-93F8-5FC4-A664CE84B435}"/>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C1A23B29-BD4F-CBA0-4895-D18BFB943A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842D7-C728-4EBD-982B-B8BE79E4DB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4A024458-F364-BFDF-6277-A24FC2D21AB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8F965075-F9D5-63CF-6D2F-62D60F3561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399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17</a:t>
            </a:fld>
            <a:endParaRPr lang="en-US" altLang="en-US" dirty="0"/>
          </a:p>
        </p:txBody>
      </p:sp>
    </p:spTree>
    <p:extLst>
      <p:ext uri="{BB962C8B-B14F-4D97-AF65-F5344CB8AC3E}">
        <p14:creationId xmlns:p14="http://schemas.microsoft.com/office/powerpoint/2010/main" val="57067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18</a:t>
            </a:fld>
            <a:endParaRPr lang="en-US" altLang="en-US" dirty="0"/>
          </a:p>
        </p:txBody>
      </p:sp>
    </p:spTree>
    <p:extLst>
      <p:ext uri="{BB962C8B-B14F-4D97-AF65-F5344CB8AC3E}">
        <p14:creationId xmlns:p14="http://schemas.microsoft.com/office/powerpoint/2010/main" val="318773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87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44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24</a:t>
            </a:fld>
            <a:endParaRPr lang="en-US" altLang="en-US" dirty="0"/>
          </a:p>
        </p:txBody>
      </p:sp>
    </p:spTree>
    <p:extLst>
      <p:ext uri="{BB962C8B-B14F-4D97-AF65-F5344CB8AC3E}">
        <p14:creationId xmlns:p14="http://schemas.microsoft.com/office/powerpoint/2010/main" val="1393910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2/4/2026</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bing.com/"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ng.com/search?q=james+baldwi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bing.com/search?q=Alma+Thomas" TargetMode="External"/><Relationship Id="rId4" Type="http://schemas.openxmlformats.org/officeDocument/2006/relationships/hyperlink" Target="https://www.bing.com/search?q=miles%20davi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bing.com/search?q=african%20american%20authors" TargetMode="External"/><Relationship Id="rId2" Type="http://schemas.openxmlformats.org/officeDocument/2006/relationships/hyperlink" Target="https://www.bing.com/search?q=african%20american%20artists" TargetMode="External"/><Relationship Id="rId1" Type="http://schemas.openxmlformats.org/officeDocument/2006/relationships/slideLayout" Target="../slideLayouts/slideLayout5.xml"/><Relationship Id="rId5" Type="http://schemas.openxmlformats.org/officeDocument/2006/relationships/hyperlink" Target="https://www.bing.com/search?q=african%20american%20history" TargetMode="External"/><Relationship Id="rId4" Type="http://schemas.openxmlformats.org/officeDocument/2006/relationships/hyperlink" Target="https://www.bing.com/search?q=african%20american%20musicia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biblegateway.com/passage/?search=1%20Corinthians%203%3A1-4&amp;version=ESV#fen-ESV-28395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1%20Corinthians%201%3A10-14&amp;version=ESV#fen-ESV-28357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Matthew%2018%3A15-19&amp;version=ESV#fen-ESV-23743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2442576" y="1828800"/>
            <a:ext cx="9749424" cy="3695178"/>
          </a:xfrm>
        </p:spPr>
        <p:txBody>
          <a:bodyPr>
            <a:noAutofit/>
          </a:bodyPr>
          <a:lstStyle/>
          <a:p>
            <a:pPr algn="ctr"/>
            <a:r>
              <a:rPr lang="en-US" dirty="0">
                <a:solidFill>
                  <a:schemeClr val="accent3"/>
                </a:solidFill>
              </a:rPr>
              <a:t>“Conquering Congregational Conflict:</a:t>
            </a:r>
            <a:br>
              <a:rPr lang="en-US" dirty="0">
                <a:solidFill>
                  <a:schemeClr val="accent3"/>
                </a:solidFill>
              </a:rPr>
            </a:br>
            <a:br>
              <a:rPr lang="en-US" dirty="0">
                <a:solidFill>
                  <a:schemeClr val="accent3"/>
                </a:solidFill>
              </a:rPr>
            </a:br>
            <a:r>
              <a:rPr lang="en-US" sz="3200" dirty="0">
                <a:solidFill>
                  <a:schemeClr val="accent3"/>
                </a:solidFill>
              </a:rPr>
              <a:t>Pursuing &amp; Achieving </a:t>
            </a:r>
            <a:br>
              <a:rPr lang="en-US" sz="3200" dirty="0">
                <a:solidFill>
                  <a:schemeClr val="accent3"/>
                </a:solidFill>
              </a:rPr>
            </a:br>
            <a:r>
              <a:rPr lang="en-US" sz="3200" dirty="0">
                <a:solidFill>
                  <a:schemeClr val="accent3"/>
                </a:solidFill>
              </a:rPr>
              <a:t>Reconciliation &amp; Restoration”</a:t>
            </a:r>
            <a:br>
              <a:rPr lang="en-US" sz="3200" dirty="0">
                <a:solidFill>
                  <a:schemeClr val="accent3"/>
                </a:solidFill>
              </a:rPr>
            </a:br>
            <a:br>
              <a:rPr lang="en-US" sz="3200" dirty="0">
                <a:solidFill>
                  <a:schemeClr val="accent3"/>
                </a:solidFill>
              </a:rPr>
            </a:br>
            <a:br>
              <a:rPr lang="en-US" sz="3200" dirty="0">
                <a:solidFill>
                  <a:schemeClr val="accent3"/>
                </a:solidFill>
              </a:rPr>
            </a:br>
            <a:br>
              <a:rPr lang="en-US" sz="3200" dirty="0">
                <a:solidFill>
                  <a:schemeClr val="accent3"/>
                </a:solidFill>
              </a:rPr>
            </a:br>
            <a:br>
              <a:rPr lang="en-US" sz="3200" dirty="0">
                <a:solidFill>
                  <a:schemeClr val="accent3"/>
                </a:solidFill>
              </a:rPr>
            </a:br>
            <a:r>
              <a:rPr lang="en-US" sz="3200" dirty="0">
                <a:solidFill>
                  <a:schemeClr val="accent3"/>
                </a:solidFill>
              </a:rPr>
              <a:t>A First Missionary Baptist Church </a:t>
            </a:r>
            <a:br>
              <a:rPr lang="en-US" sz="3200" dirty="0">
                <a:solidFill>
                  <a:schemeClr val="accent3"/>
                </a:solidFill>
              </a:rPr>
            </a:br>
            <a:r>
              <a:rPr lang="en-US" sz="3200" dirty="0">
                <a:solidFill>
                  <a:schemeClr val="accent3"/>
                </a:solidFill>
              </a:rPr>
              <a:t>Bible Study Lesson</a:t>
            </a:r>
            <a:br>
              <a:rPr lang="en-US" sz="3200" dirty="0">
                <a:solidFill>
                  <a:schemeClr val="accent3"/>
                </a:solidFill>
              </a:rPr>
            </a:br>
            <a:r>
              <a:rPr lang="en-US" sz="3200" dirty="0">
                <a:solidFill>
                  <a:schemeClr val="accent3"/>
                </a:solidFill>
              </a:rPr>
              <a:t>January 28, 2026</a:t>
            </a:r>
            <a:br>
              <a:rPr lang="en-US" sz="3200" dirty="0">
                <a:solidFill>
                  <a:schemeClr val="accent3"/>
                </a:solidFill>
              </a:rPr>
            </a:br>
            <a:endParaRPr lang="en-US" sz="3200" dirty="0">
              <a:solidFill>
                <a:schemeClr val="accent5"/>
              </a:solidFill>
            </a:endParaRPr>
          </a:p>
        </p:txBody>
      </p:sp>
    </p:spTree>
    <p:extLst>
      <p:ext uri="{BB962C8B-B14F-4D97-AF65-F5344CB8AC3E}">
        <p14:creationId xmlns:p14="http://schemas.microsoft.com/office/powerpoint/2010/main" val="264752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731EF-87E8-8BF6-0929-57D0416F76C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AB239DD-DBDC-08AB-19A5-C7A7AA019DA4}"/>
              </a:ext>
            </a:extLst>
          </p:cNvPr>
          <p:cNvSpPr>
            <a:spLocks noGrp="1"/>
          </p:cNvSpPr>
          <p:nvPr>
            <p:ph type="title"/>
          </p:nvPr>
        </p:nvSpPr>
        <p:spPr>
          <a:xfrm>
            <a:off x="762000" y="715961"/>
            <a:ext cx="6477000" cy="1189038"/>
          </a:xfrm>
        </p:spPr>
        <p:txBody>
          <a:bodyPr/>
          <a:lstStyle/>
          <a:p>
            <a:r>
              <a:rPr lang="en-US" dirty="0"/>
              <a:t>The Godly Garments</a:t>
            </a:r>
          </a:p>
        </p:txBody>
      </p:sp>
      <p:sp>
        <p:nvSpPr>
          <p:cNvPr id="2" name="Text Placeholder 1">
            <a:extLst>
              <a:ext uri="{FF2B5EF4-FFF2-40B4-BE49-F238E27FC236}">
                <a16:creationId xmlns:a16="http://schemas.microsoft.com/office/drawing/2014/main" id="{D675C630-7474-EFA8-2654-53265F3FAE87}"/>
              </a:ext>
            </a:extLst>
          </p:cNvPr>
          <p:cNvSpPr>
            <a:spLocks noGrp="1"/>
          </p:cNvSpPr>
          <p:nvPr>
            <p:ph type="body" sz="quarter" idx="11"/>
          </p:nvPr>
        </p:nvSpPr>
        <p:spPr>
          <a:xfrm>
            <a:off x="762000" y="1804792"/>
            <a:ext cx="6477000" cy="5297466"/>
          </a:xfrm>
        </p:spPr>
        <p:txBody>
          <a:bodyPr vert="horz" lIns="91440" tIns="45720" rIns="91440" bIns="45720" rtlCol="0" anchor="t">
            <a:noAutofit/>
          </a:bodyPr>
          <a:lstStyle/>
          <a:p>
            <a:pPr marL="457200" indent="-457200">
              <a:buFont typeface="Arial" panose="020B0604020202020204" pitchFamily="34" charset="0"/>
              <a:buChar char="•"/>
            </a:pPr>
            <a:r>
              <a:rPr lang="en-US" altLang="en-US" sz="4400" b="0" dirty="0"/>
              <a:t>Heart of Compassion</a:t>
            </a:r>
          </a:p>
          <a:p>
            <a:pPr marL="457200" indent="-457200">
              <a:buFont typeface="Arial" panose="020B0604020202020204" pitchFamily="34" charset="0"/>
              <a:buChar char="•"/>
            </a:pPr>
            <a:r>
              <a:rPr lang="en-US" altLang="en-US" sz="4400" b="0" dirty="0"/>
              <a:t>Kindness</a:t>
            </a:r>
          </a:p>
          <a:p>
            <a:pPr marL="457200" indent="-457200">
              <a:buFont typeface="Arial" panose="020B0604020202020204" pitchFamily="34" charset="0"/>
              <a:buChar char="•"/>
            </a:pPr>
            <a:r>
              <a:rPr lang="en-US" altLang="en-US" sz="4400" b="0" dirty="0"/>
              <a:t>Meekness</a:t>
            </a:r>
          </a:p>
          <a:p>
            <a:pPr marL="457200" indent="-457200">
              <a:buFont typeface="Arial" panose="020B0604020202020204" pitchFamily="34" charset="0"/>
              <a:buChar char="•"/>
            </a:pPr>
            <a:r>
              <a:rPr lang="en-US" altLang="en-US" sz="4400" b="0" dirty="0"/>
              <a:t>Longsuffering</a:t>
            </a:r>
          </a:p>
          <a:p>
            <a:pPr marL="457200" indent="-457200">
              <a:buFont typeface="Arial" panose="020B0604020202020204" pitchFamily="34" charset="0"/>
              <a:buChar char="•"/>
            </a:pPr>
            <a:r>
              <a:rPr lang="en-US" altLang="en-US" sz="4400" b="0" dirty="0"/>
              <a:t>Humility</a:t>
            </a:r>
          </a:p>
          <a:p>
            <a:pPr marL="457200" indent="-457200">
              <a:buFont typeface="Arial" panose="020B0604020202020204" pitchFamily="34" charset="0"/>
              <a:buChar char="•"/>
            </a:pPr>
            <a:r>
              <a:rPr lang="en-US" altLang="en-US" sz="4400" b="0" dirty="0"/>
              <a:t>Love</a:t>
            </a:r>
          </a:p>
          <a:p>
            <a:pPr marL="457200" indent="-457200">
              <a:buFont typeface="Arial" panose="020B0604020202020204" pitchFamily="34" charset="0"/>
              <a:buChar char="•"/>
            </a:pPr>
            <a:endParaRPr lang="en-US" altLang="en-US" sz="3200" b="0" dirty="0"/>
          </a:p>
        </p:txBody>
      </p:sp>
    </p:spTree>
    <p:extLst>
      <p:ext uri="{BB962C8B-B14F-4D97-AF65-F5344CB8AC3E}">
        <p14:creationId xmlns:p14="http://schemas.microsoft.com/office/powerpoint/2010/main" val="347802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3AD70-8D49-C2AB-48AC-C526396661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0D1DCEB-9230-04A8-9BC3-59A63B92719F}"/>
              </a:ext>
            </a:extLst>
          </p:cNvPr>
          <p:cNvSpPr>
            <a:spLocks noGrp="1"/>
          </p:cNvSpPr>
          <p:nvPr>
            <p:ph type="title"/>
          </p:nvPr>
        </p:nvSpPr>
        <p:spPr>
          <a:xfrm>
            <a:off x="2442576" y="1828800"/>
            <a:ext cx="9749424" cy="3695178"/>
          </a:xfrm>
        </p:spPr>
        <p:txBody>
          <a:bodyPr>
            <a:noAutofit/>
          </a:bodyPr>
          <a:lstStyle/>
          <a:p>
            <a:pPr algn="ctr"/>
            <a:r>
              <a:rPr lang="en-US" dirty="0">
                <a:solidFill>
                  <a:schemeClr val="accent3"/>
                </a:solidFill>
              </a:rPr>
              <a:t>“Conquering Congregational Conflict:</a:t>
            </a:r>
            <a:br>
              <a:rPr lang="en-US" dirty="0">
                <a:solidFill>
                  <a:schemeClr val="accent3"/>
                </a:solidFill>
              </a:rPr>
            </a:br>
            <a:br>
              <a:rPr lang="en-US" dirty="0">
                <a:solidFill>
                  <a:schemeClr val="accent3"/>
                </a:solidFill>
              </a:rPr>
            </a:br>
            <a:r>
              <a:rPr lang="en-US" sz="3200" dirty="0">
                <a:solidFill>
                  <a:schemeClr val="accent3"/>
                </a:solidFill>
              </a:rPr>
              <a:t>Pursuing &amp; Achieving </a:t>
            </a:r>
            <a:br>
              <a:rPr lang="en-US" sz="3200" dirty="0">
                <a:solidFill>
                  <a:schemeClr val="accent3"/>
                </a:solidFill>
              </a:rPr>
            </a:br>
            <a:r>
              <a:rPr lang="en-US" sz="3200" dirty="0">
                <a:solidFill>
                  <a:schemeClr val="accent3"/>
                </a:solidFill>
              </a:rPr>
              <a:t>Reconciliation &amp; Restoration”</a:t>
            </a:r>
            <a:br>
              <a:rPr lang="en-US" sz="3200" dirty="0">
                <a:solidFill>
                  <a:schemeClr val="accent3"/>
                </a:solidFill>
              </a:rPr>
            </a:br>
            <a:br>
              <a:rPr lang="en-US" sz="3200" dirty="0">
                <a:solidFill>
                  <a:schemeClr val="accent3"/>
                </a:solidFill>
              </a:rPr>
            </a:br>
            <a:br>
              <a:rPr lang="en-US" sz="3200" dirty="0">
                <a:solidFill>
                  <a:schemeClr val="accent3"/>
                </a:solidFill>
              </a:rPr>
            </a:br>
            <a:r>
              <a:rPr lang="en-US" sz="3200" dirty="0">
                <a:solidFill>
                  <a:schemeClr val="accent3"/>
                </a:solidFill>
              </a:rPr>
              <a:t>Focus: Christian Relationships</a:t>
            </a:r>
            <a:br>
              <a:rPr lang="en-US" sz="3200" dirty="0">
                <a:solidFill>
                  <a:schemeClr val="accent3"/>
                </a:solidFill>
              </a:rPr>
            </a:br>
            <a:br>
              <a:rPr lang="en-US" sz="3200" dirty="0">
                <a:solidFill>
                  <a:schemeClr val="accent3"/>
                </a:solidFill>
              </a:rPr>
            </a:br>
            <a:r>
              <a:rPr lang="en-US" sz="3200" dirty="0">
                <a:solidFill>
                  <a:schemeClr val="accent3"/>
                </a:solidFill>
              </a:rPr>
              <a:t>A First Missionary Baptist Church </a:t>
            </a:r>
            <a:br>
              <a:rPr lang="en-US" sz="3200" dirty="0">
                <a:solidFill>
                  <a:schemeClr val="accent3"/>
                </a:solidFill>
              </a:rPr>
            </a:br>
            <a:r>
              <a:rPr lang="en-US" sz="3200" dirty="0">
                <a:solidFill>
                  <a:schemeClr val="accent3"/>
                </a:solidFill>
              </a:rPr>
              <a:t>Bible Study Lesson</a:t>
            </a:r>
            <a:br>
              <a:rPr lang="en-US" sz="3200" dirty="0">
                <a:solidFill>
                  <a:schemeClr val="accent3"/>
                </a:solidFill>
              </a:rPr>
            </a:br>
            <a:r>
              <a:rPr lang="en-US" sz="3200" dirty="0">
                <a:solidFill>
                  <a:schemeClr val="accent3"/>
                </a:solidFill>
              </a:rPr>
              <a:t>February 4, 2026</a:t>
            </a:r>
            <a:br>
              <a:rPr lang="en-US" sz="3200" dirty="0">
                <a:solidFill>
                  <a:schemeClr val="accent3"/>
                </a:solidFill>
              </a:rPr>
            </a:br>
            <a:endParaRPr lang="en-US" sz="3200" dirty="0">
              <a:solidFill>
                <a:schemeClr val="accent5"/>
              </a:solidFill>
            </a:endParaRPr>
          </a:p>
        </p:txBody>
      </p:sp>
    </p:spTree>
    <p:extLst>
      <p:ext uri="{BB962C8B-B14F-4D97-AF65-F5344CB8AC3E}">
        <p14:creationId xmlns:p14="http://schemas.microsoft.com/office/powerpoint/2010/main" val="73601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95EC1-A75D-2A1D-C577-2169DD3CFA7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0E453B0-60D1-7F66-90C8-23EF45E26D3F}"/>
              </a:ext>
            </a:extLst>
          </p:cNvPr>
          <p:cNvSpPr>
            <a:spLocks noGrp="1"/>
          </p:cNvSpPr>
          <p:nvPr>
            <p:ph type="title"/>
          </p:nvPr>
        </p:nvSpPr>
        <p:spPr>
          <a:xfrm>
            <a:off x="762000" y="715961"/>
            <a:ext cx="6477000" cy="1189038"/>
          </a:xfrm>
        </p:spPr>
        <p:txBody>
          <a:bodyPr/>
          <a:lstStyle/>
          <a:p>
            <a:r>
              <a:rPr lang="en-US" dirty="0"/>
              <a:t>A Culture of Love</a:t>
            </a:r>
          </a:p>
        </p:txBody>
      </p:sp>
      <p:sp>
        <p:nvSpPr>
          <p:cNvPr id="2" name="Text Placeholder 1">
            <a:extLst>
              <a:ext uri="{FF2B5EF4-FFF2-40B4-BE49-F238E27FC236}">
                <a16:creationId xmlns:a16="http://schemas.microsoft.com/office/drawing/2014/main" id="{3E43B419-866C-58F9-CFBE-0F78AD0780A9}"/>
              </a:ext>
            </a:extLst>
          </p:cNvPr>
          <p:cNvSpPr>
            <a:spLocks noGrp="1"/>
          </p:cNvSpPr>
          <p:nvPr>
            <p:ph type="body" sz="quarter" idx="11"/>
          </p:nvPr>
        </p:nvSpPr>
        <p:spPr>
          <a:xfrm>
            <a:off x="0" y="1905000"/>
            <a:ext cx="8317282" cy="4508326"/>
          </a:xfrm>
        </p:spPr>
        <p:txBody>
          <a:bodyPr vert="horz" lIns="91440" tIns="45720" rIns="91440" bIns="45720" rtlCol="0" anchor="t">
            <a:noAutofit/>
          </a:bodyPr>
          <a:lstStyle/>
          <a:p>
            <a:r>
              <a:rPr lang="en-US" altLang="en-US" sz="4000" dirty="0"/>
              <a:t>“When the Body of Christ faithfully practices the Love of Christ, it </a:t>
            </a:r>
            <a:r>
              <a:rPr lang="en-US" altLang="en-US" sz="4000" u="sng" dirty="0"/>
              <a:t>REDUCES</a:t>
            </a:r>
            <a:r>
              <a:rPr lang="en-US" altLang="en-US" sz="4000" dirty="0"/>
              <a:t> the probability of Conflict and </a:t>
            </a:r>
            <a:r>
              <a:rPr lang="en-US" altLang="en-US" sz="4000" u="sng" dirty="0"/>
              <a:t>RESOLVES</a:t>
            </a:r>
            <a:r>
              <a:rPr lang="en-US" altLang="en-US" sz="4000" dirty="0"/>
              <a:t> the inevitability of Conflict.” </a:t>
            </a:r>
          </a:p>
          <a:p>
            <a:r>
              <a:rPr lang="en-US" altLang="en-US" sz="3200" dirty="0"/>
              <a:t>							-CDW</a:t>
            </a:r>
          </a:p>
        </p:txBody>
      </p:sp>
    </p:spTree>
    <p:extLst>
      <p:ext uri="{BB962C8B-B14F-4D97-AF65-F5344CB8AC3E}">
        <p14:creationId xmlns:p14="http://schemas.microsoft.com/office/powerpoint/2010/main" val="201822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CAAD8-A465-CD80-0527-49D50E5AA9E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B084D8A-F6BC-075A-B116-BA8BE81E17B2}"/>
              </a:ext>
            </a:extLst>
          </p:cNvPr>
          <p:cNvSpPr>
            <a:spLocks noGrp="1"/>
          </p:cNvSpPr>
          <p:nvPr>
            <p:ph type="title"/>
          </p:nvPr>
        </p:nvSpPr>
        <p:spPr>
          <a:xfrm>
            <a:off x="98120" y="444675"/>
            <a:ext cx="7079294" cy="1189038"/>
          </a:xfrm>
        </p:spPr>
        <p:txBody>
          <a:bodyPr/>
          <a:lstStyle/>
          <a:p>
            <a:r>
              <a:rPr lang="en-US" dirty="0"/>
              <a:t>Interaction &amp; Engagement</a:t>
            </a:r>
          </a:p>
        </p:txBody>
      </p:sp>
      <p:sp>
        <p:nvSpPr>
          <p:cNvPr id="2" name="Text Placeholder 1">
            <a:extLst>
              <a:ext uri="{FF2B5EF4-FFF2-40B4-BE49-F238E27FC236}">
                <a16:creationId xmlns:a16="http://schemas.microsoft.com/office/drawing/2014/main" id="{FD6E4C33-7ACD-E5E9-A95A-D64E0A712F37}"/>
              </a:ext>
            </a:extLst>
          </p:cNvPr>
          <p:cNvSpPr>
            <a:spLocks noGrp="1"/>
          </p:cNvSpPr>
          <p:nvPr>
            <p:ph type="body" sz="quarter" idx="11"/>
          </p:nvPr>
        </p:nvSpPr>
        <p:spPr>
          <a:xfrm>
            <a:off x="0" y="1633713"/>
            <a:ext cx="8317282" cy="4508326"/>
          </a:xfrm>
        </p:spPr>
        <p:txBody>
          <a:bodyPr vert="horz" lIns="91440" tIns="45720" rIns="91440" bIns="45720" rtlCol="0" anchor="t">
            <a:noAutofit/>
          </a:bodyPr>
          <a:lstStyle/>
          <a:p>
            <a:r>
              <a:rPr lang="en-US" sz="3600" dirty="0"/>
              <a:t>“We often respond to others and deal with others in an inappropriate manner based on how others treat us, but we must know who we are and let our character remain intact for the goal of spiritual integrity and the glory of God. As we interact and engage one another, we must remember our character is to be one of </a:t>
            </a:r>
            <a:r>
              <a:rPr lang="en-US" sz="3600" u="sng" dirty="0"/>
              <a:t>control, fortitude, and endurance</a:t>
            </a:r>
            <a:r>
              <a:rPr lang="en-US" sz="3600" dirty="0"/>
              <a:t>.”</a:t>
            </a:r>
          </a:p>
          <a:p>
            <a:r>
              <a:rPr lang="en-US" altLang="en-US" sz="3600" dirty="0"/>
              <a:t> </a:t>
            </a:r>
          </a:p>
          <a:p>
            <a:r>
              <a:rPr lang="en-US" altLang="en-US" sz="3200" dirty="0"/>
              <a:t>						</a:t>
            </a:r>
          </a:p>
        </p:txBody>
      </p:sp>
    </p:spTree>
    <p:extLst>
      <p:ext uri="{BB962C8B-B14F-4D97-AF65-F5344CB8AC3E}">
        <p14:creationId xmlns:p14="http://schemas.microsoft.com/office/powerpoint/2010/main" val="2523189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32613-7C72-11FC-DA60-8C6B771C344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C71FE56-D5A9-F67E-3E27-0DF0BC3465BF}"/>
              </a:ext>
            </a:extLst>
          </p:cNvPr>
          <p:cNvSpPr>
            <a:spLocks noGrp="1"/>
          </p:cNvSpPr>
          <p:nvPr>
            <p:ph type="title"/>
          </p:nvPr>
        </p:nvSpPr>
        <p:spPr>
          <a:xfrm>
            <a:off x="98120" y="444675"/>
            <a:ext cx="6477000" cy="1189038"/>
          </a:xfrm>
        </p:spPr>
        <p:txBody>
          <a:bodyPr/>
          <a:lstStyle/>
          <a:p>
            <a:r>
              <a:rPr lang="en-US" dirty="0"/>
              <a:t>His Divine Design</a:t>
            </a:r>
          </a:p>
        </p:txBody>
      </p:sp>
      <p:sp>
        <p:nvSpPr>
          <p:cNvPr id="2" name="Text Placeholder 1">
            <a:extLst>
              <a:ext uri="{FF2B5EF4-FFF2-40B4-BE49-F238E27FC236}">
                <a16:creationId xmlns:a16="http://schemas.microsoft.com/office/drawing/2014/main" id="{83D463E2-42D4-CE13-617F-EE164796A1F7}"/>
              </a:ext>
            </a:extLst>
          </p:cNvPr>
          <p:cNvSpPr>
            <a:spLocks noGrp="1"/>
          </p:cNvSpPr>
          <p:nvPr>
            <p:ph type="body" sz="quarter" idx="11"/>
          </p:nvPr>
        </p:nvSpPr>
        <p:spPr>
          <a:xfrm>
            <a:off x="0" y="1633713"/>
            <a:ext cx="8317282" cy="4508326"/>
          </a:xfrm>
        </p:spPr>
        <p:txBody>
          <a:bodyPr vert="horz" lIns="91440" tIns="45720" rIns="91440" bIns="45720" rtlCol="0" anchor="t">
            <a:noAutofit/>
          </a:bodyPr>
          <a:lstStyle/>
          <a:p>
            <a:endParaRPr lang="en-US" sz="3600" dirty="0"/>
          </a:p>
          <a:p>
            <a:r>
              <a:rPr lang="en-US" sz="3200" dirty="0"/>
              <a:t>“Based on what God has done through Jesus Christ for the believer, it brings a demand upon us to act in accordance with who we are in Christ. What he has done for us should be greatly considered! It is Paul who addresses the practical life of believers in chapters 3-4 of Colossians in the context of our relationships with one another.”</a:t>
            </a:r>
          </a:p>
          <a:p>
            <a:r>
              <a:rPr lang="en-US" altLang="en-US" sz="3600" dirty="0"/>
              <a:t> </a:t>
            </a:r>
          </a:p>
          <a:p>
            <a:r>
              <a:rPr lang="en-US" altLang="en-US" sz="3200" dirty="0"/>
              <a:t>						</a:t>
            </a:r>
          </a:p>
        </p:txBody>
      </p:sp>
    </p:spTree>
    <p:extLst>
      <p:ext uri="{BB962C8B-B14F-4D97-AF65-F5344CB8AC3E}">
        <p14:creationId xmlns:p14="http://schemas.microsoft.com/office/powerpoint/2010/main" val="1672675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E1DE6-CFF1-3A3E-8B31-643969CA6C9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062A854-6DC4-EAC8-D018-14622F051DF3}"/>
              </a:ext>
            </a:extLst>
          </p:cNvPr>
          <p:cNvSpPr>
            <a:spLocks noGrp="1"/>
          </p:cNvSpPr>
          <p:nvPr>
            <p:ph type="title"/>
          </p:nvPr>
        </p:nvSpPr>
        <p:spPr>
          <a:xfrm>
            <a:off x="762000" y="715961"/>
            <a:ext cx="6477000" cy="1189038"/>
          </a:xfrm>
        </p:spPr>
        <p:txBody>
          <a:bodyPr/>
          <a:lstStyle/>
          <a:p>
            <a:r>
              <a:rPr lang="en-US" dirty="0"/>
              <a:t>The Godly Garments</a:t>
            </a:r>
          </a:p>
        </p:txBody>
      </p:sp>
      <p:sp>
        <p:nvSpPr>
          <p:cNvPr id="2" name="Text Placeholder 1">
            <a:extLst>
              <a:ext uri="{FF2B5EF4-FFF2-40B4-BE49-F238E27FC236}">
                <a16:creationId xmlns:a16="http://schemas.microsoft.com/office/drawing/2014/main" id="{C05D17FE-00B4-7B5E-1172-52E7E79CD63A}"/>
              </a:ext>
            </a:extLst>
          </p:cNvPr>
          <p:cNvSpPr>
            <a:spLocks noGrp="1"/>
          </p:cNvSpPr>
          <p:nvPr>
            <p:ph type="body" sz="quarter" idx="11"/>
          </p:nvPr>
        </p:nvSpPr>
        <p:spPr>
          <a:xfrm>
            <a:off x="762000" y="1804792"/>
            <a:ext cx="6477000" cy="5297466"/>
          </a:xfrm>
        </p:spPr>
        <p:txBody>
          <a:bodyPr vert="horz" lIns="91440" tIns="45720" rIns="91440" bIns="45720" rtlCol="0" anchor="t">
            <a:noAutofit/>
          </a:bodyPr>
          <a:lstStyle/>
          <a:p>
            <a:pPr marL="457200" indent="-457200">
              <a:buFont typeface="Arial" panose="020B0604020202020204" pitchFamily="34" charset="0"/>
              <a:buChar char="•"/>
            </a:pPr>
            <a:r>
              <a:rPr lang="en-US" altLang="en-US" sz="4400" b="0" dirty="0"/>
              <a:t>Heart of Compassion</a:t>
            </a:r>
          </a:p>
          <a:p>
            <a:pPr marL="457200" indent="-457200">
              <a:buFont typeface="Arial" panose="020B0604020202020204" pitchFamily="34" charset="0"/>
              <a:buChar char="•"/>
            </a:pPr>
            <a:r>
              <a:rPr lang="en-US" altLang="en-US" sz="4400" b="0" dirty="0"/>
              <a:t>Kindness</a:t>
            </a:r>
          </a:p>
          <a:p>
            <a:pPr marL="457200" indent="-457200">
              <a:buFont typeface="Arial" panose="020B0604020202020204" pitchFamily="34" charset="0"/>
              <a:buChar char="•"/>
            </a:pPr>
            <a:r>
              <a:rPr lang="en-US" altLang="en-US" sz="4400" b="0" dirty="0"/>
              <a:t>Meekness</a:t>
            </a:r>
          </a:p>
          <a:p>
            <a:pPr marL="457200" indent="-457200">
              <a:buFont typeface="Arial" panose="020B0604020202020204" pitchFamily="34" charset="0"/>
              <a:buChar char="•"/>
            </a:pPr>
            <a:r>
              <a:rPr lang="en-US" altLang="en-US" sz="4400" b="0" dirty="0"/>
              <a:t>Longsuffering</a:t>
            </a:r>
          </a:p>
          <a:p>
            <a:pPr marL="457200" indent="-457200">
              <a:buFont typeface="Arial" panose="020B0604020202020204" pitchFamily="34" charset="0"/>
              <a:buChar char="•"/>
            </a:pPr>
            <a:r>
              <a:rPr lang="en-US" altLang="en-US" sz="4400" b="0" dirty="0"/>
              <a:t>Humility</a:t>
            </a:r>
          </a:p>
          <a:p>
            <a:pPr marL="457200" indent="-457200">
              <a:buFont typeface="Arial" panose="020B0604020202020204" pitchFamily="34" charset="0"/>
              <a:buChar char="•"/>
            </a:pPr>
            <a:r>
              <a:rPr lang="en-US" altLang="en-US" sz="4400" b="0" dirty="0"/>
              <a:t>Love</a:t>
            </a:r>
          </a:p>
          <a:p>
            <a:pPr marL="457200" indent="-457200">
              <a:buFont typeface="Arial" panose="020B0604020202020204" pitchFamily="34" charset="0"/>
              <a:buChar char="•"/>
            </a:pPr>
            <a:endParaRPr lang="en-US" altLang="en-US" sz="3200" b="0" dirty="0"/>
          </a:p>
        </p:txBody>
      </p:sp>
    </p:spTree>
    <p:extLst>
      <p:ext uri="{BB962C8B-B14F-4D97-AF65-F5344CB8AC3E}">
        <p14:creationId xmlns:p14="http://schemas.microsoft.com/office/powerpoint/2010/main" val="316447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78AF5-BC46-13B4-DA3F-D58AAD49A86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E86D048-3646-DCBA-2988-7A875E5CDDB0}"/>
              </a:ext>
            </a:extLst>
          </p:cNvPr>
          <p:cNvSpPr>
            <a:spLocks noGrp="1"/>
          </p:cNvSpPr>
          <p:nvPr>
            <p:ph type="title"/>
          </p:nvPr>
        </p:nvSpPr>
        <p:spPr>
          <a:xfrm>
            <a:off x="498953" y="540596"/>
            <a:ext cx="7054242" cy="1364403"/>
          </a:xfrm>
        </p:spPr>
        <p:txBody>
          <a:bodyPr/>
          <a:lstStyle/>
          <a:p>
            <a:r>
              <a:rPr lang="en-US" dirty="0"/>
              <a:t>“Love for Fellow Christians”</a:t>
            </a:r>
          </a:p>
        </p:txBody>
      </p:sp>
      <p:sp>
        <p:nvSpPr>
          <p:cNvPr id="2" name="Text Placeholder 1">
            <a:extLst>
              <a:ext uri="{FF2B5EF4-FFF2-40B4-BE49-F238E27FC236}">
                <a16:creationId xmlns:a16="http://schemas.microsoft.com/office/drawing/2014/main" id="{9F54EAE4-4491-4B99-1653-96F7B16247F2}"/>
              </a:ext>
            </a:extLst>
          </p:cNvPr>
          <p:cNvSpPr>
            <a:spLocks noGrp="1"/>
          </p:cNvSpPr>
          <p:nvPr>
            <p:ph type="body" sz="quarter" idx="11"/>
          </p:nvPr>
        </p:nvSpPr>
        <p:spPr>
          <a:xfrm>
            <a:off x="0" y="1905000"/>
            <a:ext cx="8317282" cy="4508326"/>
          </a:xfrm>
        </p:spPr>
        <p:txBody>
          <a:bodyPr vert="horz" lIns="91440" tIns="45720" rIns="91440" bIns="45720" rtlCol="0" anchor="t">
            <a:noAutofit/>
          </a:bodyPr>
          <a:lstStyle/>
          <a:p>
            <a:r>
              <a:rPr lang="en-US" altLang="en-US" sz="4000" dirty="0"/>
              <a:t> </a:t>
            </a:r>
          </a:p>
          <a:p>
            <a:r>
              <a:rPr lang="en-US" altLang="en-US" sz="4000" dirty="0"/>
              <a:t>“Therefore, as we have opportunity, let us do good to all, especially to those who are of the household of faith.”</a:t>
            </a:r>
          </a:p>
          <a:p>
            <a:endParaRPr lang="en-US" altLang="en-US" sz="3600" dirty="0"/>
          </a:p>
          <a:p>
            <a:r>
              <a:rPr lang="en-US" altLang="en-US" sz="3200" dirty="0"/>
              <a:t>					-Galatians 6:10</a:t>
            </a:r>
          </a:p>
        </p:txBody>
      </p:sp>
    </p:spTree>
    <p:extLst>
      <p:ext uri="{BB962C8B-B14F-4D97-AF65-F5344CB8AC3E}">
        <p14:creationId xmlns:p14="http://schemas.microsoft.com/office/powerpoint/2010/main" val="346098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975104"/>
            <a:ext cx="9141397" cy="615553"/>
          </a:xfrm>
        </p:spPr>
        <p:txBody>
          <a:bodyPr>
            <a:normAutofit/>
          </a:bodyPr>
          <a:lstStyle/>
          <a:p>
            <a:r>
              <a:rPr lang="en-US" dirty="0"/>
              <a:t>Overview</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2196307" y="3260705"/>
            <a:ext cx="7799387" cy="1534757"/>
          </a:xfrm>
        </p:spPr>
        <p:txBody>
          <a:bodyPr/>
          <a:lstStyle/>
          <a:p>
            <a:r>
              <a:rPr lang="en-US" dirty="0"/>
              <a:t>Give a brief overview of what you’ll cover in your presentation. </a:t>
            </a:r>
          </a:p>
          <a:p>
            <a:endParaRPr lang="en-US" dirty="0"/>
          </a:p>
        </p:txBody>
      </p:sp>
    </p:spTree>
    <p:extLst>
      <p:ext uri="{BB962C8B-B14F-4D97-AF65-F5344CB8AC3E}">
        <p14:creationId xmlns:p14="http://schemas.microsoft.com/office/powerpoint/2010/main" val="42516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876300" y="692151"/>
            <a:ext cx="10417629" cy="639979"/>
          </a:xfrm>
        </p:spPr>
        <p:txBody>
          <a:bodyPr>
            <a:normAutofit/>
          </a:bodyPr>
          <a:lstStyle/>
          <a:p>
            <a:r>
              <a:rPr lang="en-US" dirty="0">
                <a:solidFill>
                  <a:schemeClr val="accent3"/>
                </a:solidFill>
              </a:rPr>
              <a:t>History</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13"/>
          </p:nvPr>
        </p:nvSpPr>
        <p:spPr>
          <a:xfrm>
            <a:off x="876300" y="1905000"/>
            <a:ext cx="10417629" cy="713013"/>
          </a:xfrm>
        </p:spPr>
        <p:txBody>
          <a:bodyPr>
            <a:normAutofit/>
          </a:bodyPr>
          <a:lstStyle/>
          <a:p>
            <a:pPr marL="0" indent="0">
              <a:buNone/>
            </a:pPr>
            <a:r>
              <a:rPr lang="en-US" altLang="en-US" sz="1800" b="0" dirty="0">
                <a:latin typeface="+mj-lt"/>
              </a:rPr>
              <a:t>Make a timeline of the important historical events or list historical contributions made by people of </a:t>
            </a:r>
            <a:r>
              <a:rPr lang="en-US" altLang="en-US" sz="1800" dirty="0">
                <a:latin typeface="+mj-lt"/>
              </a:rPr>
              <a:t>African </a:t>
            </a:r>
            <a:r>
              <a:rPr lang="en-US" altLang="en-US" sz="1800" b="0" dirty="0">
                <a:latin typeface="+mj-lt"/>
              </a:rPr>
              <a:t>heritage.</a:t>
            </a:r>
          </a:p>
        </p:txBody>
      </p:sp>
      <p:graphicFrame>
        <p:nvGraphicFramePr>
          <p:cNvPr id="7" name="Group 85">
            <a:extLst>
              <a:ext uri="{FF2B5EF4-FFF2-40B4-BE49-F238E27FC236}">
                <a16:creationId xmlns:a16="http://schemas.microsoft.com/office/drawing/2014/main" id="{AD3D3348-39B0-440D-88BE-1A8FA9891931}"/>
              </a:ext>
            </a:extLst>
          </p:cNvPr>
          <p:cNvGraphicFramePr>
            <a:graphicFrameLocks/>
          </p:cNvGraphicFramePr>
          <p:nvPr>
            <p:extLst>
              <p:ext uri="{D42A27DB-BD31-4B8C-83A1-F6EECF244321}">
                <p14:modId xmlns:p14="http://schemas.microsoft.com/office/powerpoint/2010/main" val="3559113465"/>
              </p:ext>
            </p:extLst>
          </p:nvPr>
        </p:nvGraphicFramePr>
        <p:xfrm>
          <a:off x="762000" y="2590800"/>
          <a:ext cx="10668000" cy="2834640"/>
        </p:xfrm>
        <a:graphic>
          <a:graphicData uri="http://schemas.openxmlformats.org/drawingml/2006/table">
            <a:tbl>
              <a:tblPr firstRow="1"/>
              <a:tblGrid>
                <a:gridCol w="1778000">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1778000">
                  <a:extLst>
                    <a:ext uri="{9D8B030D-6E8A-4147-A177-3AD203B41FA5}">
                      <a16:colId xmlns:a16="http://schemas.microsoft.com/office/drawing/2014/main" val="20003"/>
                    </a:ext>
                  </a:extLst>
                </a:gridCol>
                <a:gridCol w="1778000">
                  <a:extLst>
                    <a:ext uri="{9D8B030D-6E8A-4147-A177-3AD203B41FA5}">
                      <a16:colId xmlns:a16="http://schemas.microsoft.com/office/drawing/2014/main" val="20004"/>
                    </a:ext>
                  </a:extLst>
                </a:gridCol>
                <a:gridCol w="1778000">
                  <a:extLst>
                    <a:ext uri="{9D8B030D-6E8A-4147-A177-3AD203B41FA5}">
                      <a16:colId xmlns:a16="http://schemas.microsoft.com/office/drawing/2014/main" val="20005"/>
                    </a:ext>
                  </a:extLst>
                </a:gridCol>
              </a:tblGrid>
              <a:tr h="54864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3"/>
                          </a:solidFill>
                          <a:effectLst/>
                          <a:latin typeface="+mn-lt"/>
                        </a:rPr>
                        <a:t>1</a:t>
                      </a:r>
                      <a:r>
                        <a:rPr kumimoji="0" lang="en-US" sz="1400" b="1" i="0" u="none" strike="noStrike" cap="none" normalizeH="0" baseline="30000" dirty="0">
                          <a:ln>
                            <a:noFill/>
                          </a:ln>
                          <a:solidFill>
                            <a:schemeClr val="accent3"/>
                          </a:solidFill>
                          <a:effectLst/>
                          <a:latin typeface="+mn-lt"/>
                        </a:rPr>
                        <a:t>st</a:t>
                      </a:r>
                      <a:r>
                        <a:rPr kumimoji="0" lang="en-US" sz="1400" b="1" i="0" u="none" strike="noStrike" cap="none" normalizeH="0" baseline="0" dirty="0">
                          <a:ln>
                            <a:noFill/>
                          </a:ln>
                          <a:solidFill>
                            <a:schemeClr val="accent3"/>
                          </a:solidFill>
                          <a:effectLst/>
                          <a:latin typeface="+mn-lt"/>
                        </a:rPr>
                        <a:t> Event</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3"/>
                          </a:solidFill>
                          <a:effectLst/>
                          <a:latin typeface="+mn-lt"/>
                        </a:rPr>
                        <a:t>2</a:t>
                      </a:r>
                      <a:r>
                        <a:rPr kumimoji="0" lang="en-US" sz="1400" b="1" i="0" u="none" strike="noStrike" cap="none" normalizeH="0" baseline="30000" dirty="0">
                          <a:ln>
                            <a:noFill/>
                          </a:ln>
                          <a:solidFill>
                            <a:schemeClr val="accent3"/>
                          </a:solidFill>
                          <a:effectLst/>
                          <a:latin typeface="+mn-lt"/>
                        </a:rPr>
                        <a:t>nd</a:t>
                      </a:r>
                      <a:r>
                        <a:rPr kumimoji="0" lang="en-US" sz="1400" b="1" i="0" u="none" strike="noStrike" cap="none" normalizeH="0" baseline="0" dirty="0">
                          <a:ln>
                            <a:noFill/>
                          </a:ln>
                          <a:solidFill>
                            <a:schemeClr val="accent3"/>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3"/>
                          </a:solidFill>
                          <a:effectLst/>
                          <a:latin typeface="+mn-lt"/>
                        </a:rPr>
                        <a:t>3rd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3"/>
                          </a:solidFill>
                          <a:effectLst/>
                          <a:latin typeface="+mn-lt"/>
                        </a:rPr>
                        <a:t>4</a:t>
                      </a:r>
                      <a:r>
                        <a:rPr kumimoji="0" lang="en-US" sz="1400" b="1" i="0" u="none" strike="noStrike" cap="none" normalizeH="0" baseline="30000" dirty="0">
                          <a:ln>
                            <a:noFill/>
                          </a:ln>
                          <a:solidFill>
                            <a:schemeClr val="accent3"/>
                          </a:solidFill>
                          <a:effectLst/>
                          <a:latin typeface="+mn-lt"/>
                        </a:rPr>
                        <a:t>th</a:t>
                      </a:r>
                      <a:r>
                        <a:rPr kumimoji="0" lang="en-US" sz="1400" b="1" i="0" u="none" strike="noStrike" cap="none" normalizeH="0" baseline="0" dirty="0">
                          <a:ln>
                            <a:noFill/>
                          </a:ln>
                          <a:solidFill>
                            <a:schemeClr val="accent3"/>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3"/>
                          </a:solidFill>
                          <a:effectLst/>
                          <a:latin typeface="+mn-lt"/>
                        </a:rPr>
                        <a:t>5</a:t>
                      </a:r>
                      <a:r>
                        <a:rPr kumimoji="0" lang="en-US" sz="1400" b="1" i="0" u="none" strike="noStrike" cap="none" normalizeH="0" baseline="30000" dirty="0">
                          <a:ln>
                            <a:noFill/>
                          </a:ln>
                          <a:solidFill>
                            <a:schemeClr val="accent3"/>
                          </a:solidFill>
                          <a:effectLst/>
                          <a:latin typeface="+mn-lt"/>
                        </a:rPr>
                        <a:t>th</a:t>
                      </a:r>
                      <a:r>
                        <a:rPr kumimoji="0" lang="en-US" sz="1400" b="1" i="0" u="none" strike="noStrike" cap="none" normalizeH="0" baseline="0" dirty="0">
                          <a:ln>
                            <a:noFill/>
                          </a:ln>
                          <a:solidFill>
                            <a:schemeClr val="accent3"/>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3"/>
                          </a:solidFill>
                          <a:effectLst/>
                          <a:latin typeface="+mn-lt"/>
                        </a:rPr>
                        <a:t>6</a:t>
                      </a:r>
                      <a:r>
                        <a:rPr kumimoji="0" lang="en-US" sz="1400" b="1" i="0" u="none" strike="noStrike" cap="none" normalizeH="0" baseline="30000" dirty="0">
                          <a:ln>
                            <a:noFill/>
                          </a:ln>
                          <a:solidFill>
                            <a:schemeClr val="accent3"/>
                          </a:solidFill>
                          <a:effectLst/>
                          <a:latin typeface="+mn-lt"/>
                        </a:rPr>
                        <a:t>th</a:t>
                      </a:r>
                      <a:r>
                        <a:rPr kumimoji="0" lang="en-US" sz="1400" b="1" i="0" u="none" strike="noStrike" cap="none" normalizeH="0" baseline="0" dirty="0">
                          <a:ln>
                            <a:noFill/>
                          </a:ln>
                          <a:solidFill>
                            <a:schemeClr val="accent3"/>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Date</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Date</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Date</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Date</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Date</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Date</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3736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Description</a:t>
                      </a: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Description</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Description</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Description</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Description</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mn-lt"/>
                        </a:rPr>
                        <a:t>Description</a:t>
                      </a:r>
                    </a:p>
                  </a:txBody>
                  <a:tcPr marT="18288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697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4BA618-BF38-4C66-A054-AA45BAEA1C44}"/>
              </a:ext>
            </a:extLst>
          </p:cNvPr>
          <p:cNvSpPr>
            <a:spLocks noGrp="1"/>
          </p:cNvSpPr>
          <p:nvPr>
            <p:ph type="title"/>
          </p:nvPr>
        </p:nvSpPr>
        <p:spPr/>
        <p:txBody>
          <a:bodyPr/>
          <a:lstStyle/>
          <a:p>
            <a:r>
              <a:rPr lang="en-US" dirty="0"/>
              <a:t>Interesting facts</a:t>
            </a:r>
            <a:br>
              <a:rPr lang="en-US" dirty="0"/>
            </a:br>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533900" y="1905000"/>
            <a:ext cx="6955734" cy="3276600"/>
          </a:xfrm>
        </p:spPr>
        <p:txBody>
          <a:bodyPr vert="horz" lIns="91440" tIns="45720" rIns="91440" bIns="45720" rtlCol="0" anchor="t">
            <a:normAutofit/>
          </a:bodyPr>
          <a:lstStyle/>
          <a:p>
            <a:r>
              <a:rPr lang="en-US" dirty="0"/>
              <a:t>List some interesting facts about Black History Month. Here are a few examples:</a:t>
            </a:r>
          </a:p>
          <a:p>
            <a:pPr lvl="1"/>
            <a:r>
              <a:rPr lang="en-US" dirty="0"/>
              <a:t>In 1926, Carter G. Woodson launched a weeklong celebration of black history in the United States. </a:t>
            </a:r>
          </a:p>
          <a:p>
            <a:pPr lvl="1"/>
            <a:r>
              <a:rPr lang="en-US" dirty="0"/>
              <a:t>In 1976, President Gerald Ford officially recognizes Black History Month.</a:t>
            </a:r>
          </a:p>
          <a:p>
            <a:pPr lvl="1"/>
            <a:r>
              <a:rPr lang="en-US" dirty="0"/>
              <a:t>Black History Month is also celebrated by Canada, Ireland, The Netherlands, and the United Kingdom. </a:t>
            </a:r>
          </a:p>
        </p:txBody>
      </p:sp>
    </p:spTree>
    <p:extLst>
      <p:ext uri="{BB962C8B-B14F-4D97-AF65-F5344CB8AC3E}">
        <p14:creationId xmlns:p14="http://schemas.microsoft.com/office/powerpoint/2010/main" val="18406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762000" y="715961"/>
            <a:ext cx="6477000" cy="1189038"/>
          </a:xfrm>
        </p:spPr>
        <p:txBody>
          <a:bodyPr/>
          <a:lstStyle/>
          <a:p>
            <a:r>
              <a:rPr lang="en-US" dirty="0"/>
              <a:t>The Lesson Aim……….</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905000"/>
            <a:ext cx="6477000" cy="4508326"/>
          </a:xfrm>
        </p:spPr>
        <p:txBody>
          <a:bodyPr vert="horz" lIns="91440" tIns="45720" rIns="91440" bIns="45720" rtlCol="0" anchor="t">
            <a:noAutofit/>
          </a:bodyPr>
          <a:lstStyle/>
          <a:p>
            <a:pPr marL="285750" indent="-285750">
              <a:buFont typeface="Wingdings" panose="05000000000000000000" pitchFamily="2" charset="2"/>
              <a:buChar char="q"/>
            </a:pPr>
            <a:r>
              <a:rPr lang="en-US" altLang="en-US" sz="3200" dirty="0"/>
              <a:t>How to Resolve Conflict Biblically</a:t>
            </a:r>
          </a:p>
          <a:p>
            <a:pPr marL="285750" indent="-285750">
              <a:buFont typeface="Wingdings" panose="05000000000000000000" pitchFamily="2" charset="2"/>
              <a:buChar char="q"/>
            </a:pPr>
            <a:r>
              <a:rPr lang="en-US" altLang="en-US" sz="3200" dirty="0"/>
              <a:t>Encourage Engagement</a:t>
            </a:r>
          </a:p>
          <a:p>
            <a:pPr marL="285750" indent="-285750">
              <a:buFont typeface="Wingdings" panose="05000000000000000000" pitchFamily="2" charset="2"/>
              <a:buChar char="q"/>
            </a:pPr>
            <a:r>
              <a:rPr lang="en-US" altLang="en-US" sz="3200" dirty="0"/>
              <a:t>Nurture a Spirit of Reconciliation</a:t>
            </a:r>
          </a:p>
          <a:p>
            <a:pPr marL="285750" indent="-285750">
              <a:buFont typeface="Wingdings" panose="05000000000000000000" pitchFamily="2" charset="2"/>
              <a:buChar char="q"/>
            </a:pPr>
            <a:r>
              <a:rPr lang="en-US" altLang="en-US" sz="3200" dirty="0"/>
              <a:t>Experience the Blessings of Reconciliation</a:t>
            </a:r>
          </a:p>
        </p:txBody>
      </p:sp>
    </p:spTree>
    <p:extLst>
      <p:ext uri="{BB962C8B-B14F-4D97-AF65-F5344CB8AC3E}">
        <p14:creationId xmlns:p14="http://schemas.microsoft.com/office/powerpoint/2010/main" val="39519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F19C7-A729-492B-8603-0651B356C0B1}"/>
              </a:ext>
            </a:extLst>
          </p:cNvPr>
          <p:cNvSpPr>
            <a:spLocks noGrp="1"/>
          </p:cNvSpPr>
          <p:nvPr>
            <p:ph type="title"/>
          </p:nvPr>
        </p:nvSpPr>
        <p:spPr/>
        <p:txBody>
          <a:bodyPr/>
          <a:lstStyle/>
          <a:p>
            <a:r>
              <a:rPr lang="en-US" dirty="0"/>
              <a:t>Key people</a:t>
            </a:r>
          </a:p>
        </p:txBody>
      </p:sp>
      <p:sp>
        <p:nvSpPr>
          <p:cNvPr id="16" name="Text Placeholder 15">
            <a:extLst>
              <a:ext uri="{FF2B5EF4-FFF2-40B4-BE49-F238E27FC236}">
                <a16:creationId xmlns:a16="http://schemas.microsoft.com/office/drawing/2014/main" id="{82B839A9-BE4F-40C7-ABA3-682B626FFB08}"/>
              </a:ext>
            </a:extLst>
          </p:cNvPr>
          <p:cNvSpPr>
            <a:spLocks noGrp="1"/>
          </p:cNvSpPr>
          <p:nvPr>
            <p:ph type="body" sz="quarter" idx="13"/>
          </p:nvPr>
        </p:nvSpPr>
        <p:spPr>
          <a:xfrm>
            <a:off x="876300" y="1905000"/>
            <a:ext cx="10553700" cy="1111648"/>
          </a:xfrm>
        </p:spPr>
        <p:txBody>
          <a:bodyPr>
            <a:normAutofit/>
          </a:bodyPr>
          <a:lstStyle/>
          <a:p>
            <a:r>
              <a:rPr lang="en-US" altLang="en-US" dirty="0"/>
              <a:t>Choose three leaders for Black History Month using </a:t>
            </a:r>
            <a:r>
              <a:rPr lang="en-US" altLang="en-US" b="1" dirty="0">
                <a:hlinkClick r:id="rId3"/>
              </a:rPr>
              <a:t>Bing.com</a:t>
            </a:r>
            <a:r>
              <a:rPr lang="en-US" altLang="en-US" b="1" dirty="0"/>
              <a:t> </a:t>
            </a:r>
            <a:r>
              <a:rPr lang="en-US" altLang="en-US" dirty="0"/>
              <a:t>and discuss their lives and accomplishments. Here are some examples:</a:t>
            </a:r>
            <a:endParaRPr lang="en-US" dirty="0"/>
          </a:p>
        </p:txBody>
      </p:sp>
      <p:graphicFrame>
        <p:nvGraphicFramePr>
          <p:cNvPr id="5" name="Content Placeholder 6" descr="smart art graphic">
            <a:extLst>
              <a:ext uri="{FF2B5EF4-FFF2-40B4-BE49-F238E27FC236}">
                <a16:creationId xmlns:a16="http://schemas.microsoft.com/office/drawing/2014/main" id="{58BC2774-0387-4C12-835D-5AA8B2A1FDA5}"/>
              </a:ext>
            </a:extLst>
          </p:cNvPr>
          <p:cNvGraphicFramePr>
            <a:graphicFrameLocks/>
          </p:cNvGraphicFramePr>
          <p:nvPr>
            <p:extLst>
              <p:ext uri="{D42A27DB-BD31-4B8C-83A1-F6EECF244321}">
                <p14:modId xmlns:p14="http://schemas.microsoft.com/office/powerpoint/2010/main" val="1228173796"/>
              </p:ext>
            </p:extLst>
          </p:nvPr>
        </p:nvGraphicFramePr>
        <p:xfrm>
          <a:off x="762000" y="2895600"/>
          <a:ext cx="11181080" cy="335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079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081DA-4028-4204-A51C-7F62D45B6450}"/>
              </a:ext>
            </a:extLst>
          </p:cNvPr>
          <p:cNvSpPr>
            <a:spLocks noGrp="1"/>
          </p:cNvSpPr>
          <p:nvPr>
            <p:ph type="title"/>
          </p:nvPr>
        </p:nvSpPr>
        <p:spPr/>
        <p:txBody>
          <a:bodyPr/>
          <a:lstStyle/>
          <a:p>
            <a:r>
              <a:rPr lang="en-US" dirty="0"/>
              <a:t>Arts and literature</a:t>
            </a:r>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762000" y="1905000"/>
            <a:ext cx="5334000" cy="3276600"/>
          </a:xfrm>
        </p:spPr>
        <p:txBody>
          <a:bodyPr wrap="square" anchor="t">
            <a:normAutofit/>
          </a:bodyPr>
          <a:lstStyle/>
          <a:p>
            <a:r>
              <a:rPr lang="en-US" altLang="en-US" dirty="0"/>
              <a:t>Provide examples of art and literature that are significant to Black History Month. Here are a few examples:</a:t>
            </a:r>
          </a:p>
          <a:p>
            <a:pPr lvl="1"/>
            <a:r>
              <a:rPr lang="en-US" altLang="en-US" dirty="0"/>
              <a:t>The writing of </a:t>
            </a:r>
            <a:r>
              <a:rPr lang="en-US" altLang="en-US" b="1" dirty="0">
                <a:hlinkClick r:id="rId3">
                  <a:extLst>
                    <a:ext uri="{A12FA001-AC4F-418D-AE19-62706E023703}">
                      <ahyp:hlinkClr xmlns:ahyp="http://schemas.microsoft.com/office/drawing/2018/hyperlinkcolor" val="tx"/>
                    </a:ext>
                  </a:extLst>
                </a:hlinkClick>
              </a:rPr>
              <a:t>James Baldwin</a:t>
            </a:r>
            <a:r>
              <a:rPr lang="en-US" altLang="en-US" b="1" dirty="0"/>
              <a:t> </a:t>
            </a:r>
          </a:p>
          <a:p>
            <a:pPr lvl="1"/>
            <a:r>
              <a:rPr lang="en-US" altLang="en-US" dirty="0"/>
              <a:t>The music of </a:t>
            </a:r>
            <a:r>
              <a:rPr lang="en-US" altLang="en-US" b="1" dirty="0">
                <a:hlinkClick r:id="rId4">
                  <a:extLst>
                    <a:ext uri="{A12FA001-AC4F-418D-AE19-62706E023703}">
                      <ahyp:hlinkClr xmlns:ahyp="http://schemas.microsoft.com/office/drawing/2018/hyperlinkcolor" val="tx"/>
                    </a:ext>
                  </a:extLst>
                </a:hlinkClick>
              </a:rPr>
              <a:t>Miles Davis</a:t>
            </a:r>
            <a:endParaRPr lang="en-US" altLang="en-US" b="1" dirty="0"/>
          </a:p>
          <a:p>
            <a:pPr lvl="1"/>
            <a:r>
              <a:rPr lang="en-US" altLang="en-US" dirty="0"/>
              <a:t>The artwork of </a:t>
            </a:r>
            <a:r>
              <a:rPr lang="en-US" altLang="en-US" b="1" dirty="0">
                <a:hlinkClick r:id="rId5">
                  <a:extLst>
                    <a:ext uri="{A12FA001-AC4F-418D-AE19-62706E023703}">
                      <ahyp:hlinkClr xmlns:ahyp="http://schemas.microsoft.com/office/drawing/2018/hyperlinkcolor" val="tx"/>
                    </a:ext>
                  </a:extLst>
                </a:hlinkClick>
              </a:rPr>
              <a:t>Alma Thomas</a:t>
            </a:r>
            <a:endParaRPr lang="en-US" altLang="en-US" b="1" dirty="0"/>
          </a:p>
          <a:p>
            <a:endParaRPr lang="en-US" altLang="en-US" dirty="0"/>
          </a:p>
        </p:txBody>
      </p:sp>
      <p:sp>
        <p:nvSpPr>
          <p:cNvPr id="5" name="Picture Placeholder 4" descr="picture placeholder">
            <a:extLst>
              <a:ext uri="{FF2B5EF4-FFF2-40B4-BE49-F238E27FC236}">
                <a16:creationId xmlns:a16="http://schemas.microsoft.com/office/drawing/2014/main" id="{9EEAAEA5-07F2-4368-BAEF-9182E6651EBD}"/>
              </a:ext>
            </a:extLst>
          </p:cNvPr>
          <p:cNvSpPr>
            <a:spLocks noGrp="1"/>
          </p:cNvSpPr>
          <p:nvPr>
            <p:ph type="pic" sz="quarter" idx="14"/>
          </p:nvPr>
        </p:nvSpPr>
        <p:spPr/>
        <p:txBody>
          <a:bodyPr/>
          <a:lstStyle/>
          <a:p>
            <a:endParaRPr lang="en-US"/>
          </a:p>
        </p:txBody>
      </p:sp>
      <p:sp>
        <p:nvSpPr>
          <p:cNvPr id="4" name="Picture Placeholder 3" descr="picture placeholder">
            <a:extLst>
              <a:ext uri="{FF2B5EF4-FFF2-40B4-BE49-F238E27FC236}">
                <a16:creationId xmlns:a16="http://schemas.microsoft.com/office/drawing/2014/main" id="{E84F491E-FC00-4DFF-B5E5-9022A349136A}"/>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6686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839344-185E-41C8-994C-A1BD976EF113}"/>
              </a:ext>
            </a:extLst>
          </p:cNvPr>
          <p:cNvSpPr>
            <a:spLocks noGrp="1"/>
          </p:cNvSpPr>
          <p:nvPr>
            <p:ph type="title"/>
          </p:nvPr>
        </p:nvSpPr>
        <p:spPr/>
        <p:txBody>
          <a:bodyPr/>
          <a:lstStyle/>
          <a:p>
            <a:r>
              <a:rPr lang="en-US" dirty="0"/>
              <a:t>How to celebrate</a:t>
            </a:r>
          </a:p>
        </p:txBody>
      </p:sp>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p:txBody>
          <a:bodyPr/>
          <a:lstStyle/>
          <a:p>
            <a:pPr marL="0" indent="0" fontAlgn="auto">
              <a:spcAft>
                <a:spcPts val="0"/>
              </a:spcAft>
              <a:buNone/>
            </a:pPr>
            <a:r>
              <a:rPr lang="en-US" altLang="en-US" b="1" dirty="0">
                <a:solidFill>
                  <a:schemeClr val="accent1"/>
                </a:solidFill>
              </a:rPr>
              <a:t>List some ways you can celebrate Black History Month. Here are a few examples:</a:t>
            </a:r>
          </a:p>
          <a:p>
            <a:pPr lvl="1"/>
            <a:r>
              <a:rPr lang="en-US" dirty="0"/>
              <a:t>Discover </a:t>
            </a:r>
            <a:r>
              <a:rPr lang="en-US" altLang="en-US" b="1" dirty="0">
                <a:hlinkClick r:id="rId2">
                  <a:extLst>
                    <a:ext uri="{A12FA001-AC4F-418D-AE19-62706E023703}">
                      <ahyp:hlinkClr xmlns:ahyp="http://schemas.microsoft.com/office/drawing/2018/hyperlinkcolor" val="tx"/>
                    </a:ext>
                  </a:extLst>
                </a:hlinkClick>
              </a:rPr>
              <a:t>African American artists</a:t>
            </a:r>
            <a:endParaRPr lang="en-US" b="1" dirty="0"/>
          </a:p>
          <a:p>
            <a:pPr lvl="1"/>
            <a:r>
              <a:rPr lang="en-US" dirty="0"/>
              <a:t>Read </a:t>
            </a:r>
            <a:r>
              <a:rPr lang="en-US" altLang="en-US" b="1" dirty="0">
                <a:hlinkClick r:id="rId3">
                  <a:extLst>
                    <a:ext uri="{A12FA001-AC4F-418D-AE19-62706E023703}">
                      <ahyp:hlinkClr xmlns:ahyp="http://schemas.microsoft.com/office/drawing/2018/hyperlinkcolor" val="tx"/>
                    </a:ext>
                  </a:extLst>
                </a:hlinkClick>
              </a:rPr>
              <a:t>African American </a:t>
            </a:r>
            <a:r>
              <a:rPr lang="en-US" b="1" dirty="0">
                <a:hlinkClick r:id="rId3">
                  <a:extLst>
                    <a:ext uri="{A12FA001-AC4F-418D-AE19-62706E023703}">
                      <ahyp:hlinkClr xmlns:ahyp="http://schemas.microsoft.com/office/drawing/2018/hyperlinkcolor" val="tx"/>
                    </a:ext>
                  </a:extLst>
                </a:hlinkClick>
              </a:rPr>
              <a:t>authors</a:t>
            </a:r>
            <a:endParaRPr lang="en-US" b="1" dirty="0"/>
          </a:p>
          <a:p>
            <a:pPr lvl="1"/>
            <a:r>
              <a:rPr lang="en-US" dirty="0"/>
              <a:t>Listen to </a:t>
            </a:r>
            <a:r>
              <a:rPr lang="en-US" altLang="en-US" b="1" dirty="0">
                <a:hlinkClick r:id="rId4">
                  <a:extLst>
                    <a:ext uri="{A12FA001-AC4F-418D-AE19-62706E023703}">
                      <ahyp:hlinkClr xmlns:ahyp="http://schemas.microsoft.com/office/drawing/2018/hyperlinkcolor" val="tx"/>
                    </a:ext>
                  </a:extLst>
                </a:hlinkClick>
              </a:rPr>
              <a:t>African American </a:t>
            </a:r>
            <a:r>
              <a:rPr lang="en-US" b="1" dirty="0">
                <a:hlinkClick r:id="rId4">
                  <a:extLst>
                    <a:ext uri="{A12FA001-AC4F-418D-AE19-62706E023703}">
                      <ahyp:hlinkClr xmlns:ahyp="http://schemas.microsoft.com/office/drawing/2018/hyperlinkcolor" val="tx"/>
                    </a:ext>
                  </a:extLst>
                </a:hlinkClick>
              </a:rPr>
              <a:t>musicians</a:t>
            </a:r>
            <a:endParaRPr lang="en-US" b="1" dirty="0"/>
          </a:p>
          <a:p>
            <a:pPr lvl="1"/>
            <a:r>
              <a:rPr lang="en-US" dirty="0"/>
              <a:t>Learn </a:t>
            </a:r>
            <a:r>
              <a:rPr lang="en-US" altLang="en-US" dirty="0"/>
              <a:t>important moments of </a:t>
            </a:r>
            <a:r>
              <a:rPr lang="en-US" altLang="en-US" b="1" dirty="0">
                <a:hlinkClick r:id="rId5">
                  <a:extLst>
                    <a:ext uri="{A12FA001-AC4F-418D-AE19-62706E023703}">
                      <ahyp:hlinkClr xmlns:ahyp="http://schemas.microsoft.com/office/drawing/2018/hyperlinkcolor" val="tx"/>
                    </a:ext>
                  </a:extLst>
                </a:hlinkClick>
              </a:rPr>
              <a:t>African American </a:t>
            </a:r>
            <a:r>
              <a:rPr lang="en-US" b="1" dirty="0">
                <a:hlinkClick r:id="rId5">
                  <a:extLst>
                    <a:ext uri="{A12FA001-AC4F-418D-AE19-62706E023703}">
                      <ahyp:hlinkClr xmlns:ahyp="http://schemas.microsoft.com/office/drawing/2018/hyperlinkcolor" val="tx"/>
                    </a:ext>
                  </a:extLst>
                </a:hlinkClick>
              </a:rPr>
              <a:t>history</a:t>
            </a:r>
            <a:endParaRPr lang="en-US" b="1" dirty="0"/>
          </a:p>
          <a:p>
            <a:endParaRPr lang="en-US" dirty="0">
              <a:solidFill>
                <a:schemeClr val="accent1"/>
              </a:solidFill>
            </a:endParaRPr>
          </a:p>
        </p:txBody>
      </p:sp>
    </p:spTree>
    <p:extLst>
      <p:ext uri="{BB962C8B-B14F-4D97-AF65-F5344CB8AC3E}">
        <p14:creationId xmlns:p14="http://schemas.microsoft.com/office/powerpoint/2010/main" val="30994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p:txBody>
          <a:bodyPr>
            <a:normAutofit/>
          </a:bodyPr>
          <a:lstStyle/>
          <a:p>
            <a:pPr algn="ctr"/>
            <a:r>
              <a:rPr lang="en-US" sz="4000" b="1" dirty="0">
                <a:solidFill>
                  <a:schemeClr val="tx1"/>
                </a:solidFill>
              </a:rPr>
              <a:t>Conclusion</a:t>
            </a:r>
            <a:endParaRPr lang="en-US" b="1" dirty="0">
              <a:solidFill>
                <a:schemeClr val="tx1"/>
              </a:solidFill>
            </a:endParaRP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p:txBody>
          <a:bodyPr/>
          <a:lstStyle/>
          <a:p>
            <a:r>
              <a:rPr lang="en-US" altLang="en-US" dirty="0"/>
              <a:t>Provide a brief summary of your presentation. </a:t>
            </a:r>
            <a:br>
              <a:rPr lang="en-US" altLang="en-US" dirty="0"/>
            </a:br>
            <a:r>
              <a:rPr lang="en-US" altLang="en-US" dirty="0"/>
              <a:t>Remind the audience what you covered in the previous slides.</a:t>
            </a:r>
          </a:p>
          <a:p>
            <a:endParaRPr lang="en-US" dirty="0"/>
          </a:p>
        </p:txBody>
      </p:sp>
    </p:spTree>
    <p:extLst>
      <p:ext uri="{BB962C8B-B14F-4D97-AF65-F5344CB8AC3E}">
        <p14:creationId xmlns:p14="http://schemas.microsoft.com/office/powerpoint/2010/main" val="372448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p:txBody>
          <a:bodyPr>
            <a:normAutofit/>
          </a:bodyPr>
          <a:lstStyle/>
          <a:p>
            <a:r>
              <a:rPr lang="en-US" dirty="0"/>
              <a:t>Questions </a:t>
            </a:r>
            <a:r>
              <a:rPr lang="en-US" dirty="0">
                <a:solidFill>
                  <a:schemeClr val="accent3"/>
                </a:solidFill>
              </a:rPr>
              <a:t>&amp;</a:t>
            </a:r>
            <a:r>
              <a:rPr lang="en-US" dirty="0"/>
              <a:t> answers</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p:txBody>
          <a:bodyPr/>
          <a:lstStyle/>
          <a:p>
            <a:r>
              <a:rPr lang="en-US" altLang="en-US" sz="1800" dirty="0"/>
              <a:t>Invite questions from the audience</a:t>
            </a:r>
          </a:p>
          <a:p>
            <a:endParaRPr lang="en-US" dirty="0"/>
          </a:p>
        </p:txBody>
      </p:sp>
    </p:spTree>
    <p:extLst>
      <p:ext uri="{BB962C8B-B14F-4D97-AF65-F5344CB8AC3E}">
        <p14:creationId xmlns:p14="http://schemas.microsoft.com/office/powerpoint/2010/main" val="24437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4254B-4837-4E59-8D24-19908000C6C3}"/>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p:txBody>
          <a:bodyPr>
            <a:normAutofit/>
          </a:bodyPr>
          <a:lstStyle/>
          <a:p>
            <a:r>
              <a:rPr lang="en-US" altLang="en-US" dirty="0"/>
              <a:t>List the resources you used for your research:</a:t>
            </a:r>
          </a:p>
          <a:p>
            <a:pPr lvl="1"/>
            <a:r>
              <a:rPr lang="fr-FR" dirty="0"/>
              <a:t>Source #1</a:t>
            </a:r>
          </a:p>
          <a:p>
            <a:pPr lvl="1"/>
            <a:r>
              <a:rPr lang="fr-FR" dirty="0"/>
              <a:t>Source #2</a:t>
            </a:r>
          </a:p>
          <a:p>
            <a:pPr lvl="1"/>
            <a:r>
              <a:rPr lang="fr-FR" dirty="0"/>
              <a:t>Source #3</a:t>
            </a:r>
          </a:p>
          <a:p>
            <a:endParaRPr lang="en-US" dirty="0"/>
          </a:p>
        </p:txBody>
      </p:sp>
    </p:spTree>
    <p:extLst>
      <p:ext uri="{BB962C8B-B14F-4D97-AF65-F5344CB8AC3E}">
        <p14:creationId xmlns:p14="http://schemas.microsoft.com/office/powerpoint/2010/main" val="1320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07A89-78F1-F0C3-F8F2-173F5348EA5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E68A07C-2300-F2C0-78D2-5258291B5C1D}"/>
              </a:ext>
            </a:extLst>
          </p:cNvPr>
          <p:cNvSpPr>
            <a:spLocks noGrp="1"/>
          </p:cNvSpPr>
          <p:nvPr>
            <p:ph type="title"/>
          </p:nvPr>
        </p:nvSpPr>
        <p:spPr>
          <a:xfrm>
            <a:off x="762000" y="715961"/>
            <a:ext cx="6477000" cy="1189038"/>
          </a:xfrm>
        </p:spPr>
        <p:txBody>
          <a:bodyPr/>
          <a:lstStyle/>
          <a:p>
            <a:r>
              <a:rPr lang="en-US" dirty="0"/>
              <a:t>Descriptives of Conflict</a:t>
            </a:r>
          </a:p>
        </p:txBody>
      </p:sp>
      <p:sp>
        <p:nvSpPr>
          <p:cNvPr id="2" name="Text Placeholder 1">
            <a:extLst>
              <a:ext uri="{FF2B5EF4-FFF2-40B4-BE49-F238E27FC236}">
                <a16:creationId xmlns:a16="http://schemas.microsoft.com/office/drawing/2014/main" id="{1FCD2197-86B1-E1E3-2B7B-A19E73F9776D}"/>
              </a:ext>
            </a:extLst>
          </p:cNvPr>
          <p:cNvSpPr>
            <a:spLocks noGrp="1"/>
          </p:cNvSpPr>
          <p:nvPr>
            <p:ph type="body" sz="quarter" idx="11"/>
          </p:nvPr>
        </p:nvSpPr>
        <p:spPr>
          <a:xfrm>
            <a:off x="762000" y="1466589"/>
            <a:ext cx="6477000" cy="5297466"/>
          </a:xfrm>
        </p:spPr>
        <p:txBody>
          <a:bodyPr vert="horz" lIns="91440" tIns="45720" rIns="91440" bIns="45720" rtlCol="0" anchor="t">
            <a:noAutofit/>
          </a:bodyPr>
          <a:lstStyle/>
          <a:p>
            <a:pPr marL="457200" indent="-457200">
              <a:buFont typeface="Arial" panose="020B0604020202020204" pitchFamily="34" charset="0"/>
              <a:buChar char="•"/>
            </a:pPr>
            <a:r>
              <a:rPr lang="en-US" altLang="en-US" sz="3200" dirty="0"/>
              <a:t>Quarrels </a:t>
            </a:r>
            <a:r>
              <a:rPr lang="en-US" altLang="en-US" sz="3200" b="0" dirty="0"/>
              <a:t>(open clash, battle, dispute between opposing forces) – James 4:1</a:t>
            </a:r>
          </a:p>
          <a:p>
            <a:pPr marL="457200" indent="-457200">
              <a:buFont typeface="Arial" panose="020B0604020202020204" pitchFamily="34" charset="0"/>
              <a:buChar char="•"/>
            </a:pPr>
            <a:r>
              <a:rPr lang="en-US" altLang="en-US" sz="3200" dirty="0"/>
              <a:t>Wars/Fights </a:t>
            </a:r>
            <a:r>
              <a:rPr lang="en-US" altLang="en-US" sz="3200" b="0" dirty="0"/>
              <a:t>(Battles, Combat) – James 4:1</a:t>
            </a:r>
          </a:p>
          <a:p>
            <a:pPr marL="457200" indent="-457200">
              <a:buFont typeface="Arial" panose="020B0604020202020204" pitchFamily="34" charset="0"/>
              <a:buChar char="•"/>
            </a:pPr>
            <a:r>
              <a:rPr lang="en-US" altLang="en-US" sz="3200" dirty="0"/>
              <a:t>Divisions </a:t>
            </a:r>
            <a:r>
              <a:rPr lang="en-US" altLang="en-US" sz="3200" b="0" dirty="0"/>
              <a:t>(tear, split, division of groups into opposing forces) – I Cor. 1:10</a:t>
            </a:r>
          </a:p>
          <a:p>
            <a:pPr marL="457200" indent="-457200">
              <a:buFont typeface="Arial" panose="020B0604020202020204" pitchFamily="34" charset="0"/>
              <a:buChar char="•"/>
            </a:pPr>
            <a:r>
              <a:rPr lang="en-US" altLang="en-US" sz="3200" dirty="0"/>
              <a:t>Strife </a:t>
            </a:r>
            <a:r>
              <a:rPr lang="en-US" altLang="en-US" sz="3200" b="0" dirty="0"/>
              <a:t>(bitter conflict; heated often violent dissension) – I Cor. 3:3</a:t>
            </a:r>
          </a:p>
        </p:txBody>
      </p:sp>
    </p:spTree>
    <p:extLst>
      <p:ext uri="{BB962C8B-B14F-4D97-AF65-F5344CB8AC3E}">
        <p14:creationId xmlns:p14="http://schemas.microsoft.com/office/powerpoint/2010/main" val="308180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0CC8F-6F33-0E13-155A-BD957634FF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ED05AF-1A09-D152-0A6C-118CE4271338}"/>
              </a:ext>
            </a:extLst>
          </p:cNvPr>
          <p:cNvSpPr>
            <a:spLocks noGrp="1"/>
          </p:cNvSpPr>
          <p:nvPr>
            <p:ph type="title"/>
          </p:nvPr>
        </p:nvSpPr>
        <p:spPr/>
        <p:txBody>
          <a:bodyPr/>
          <a:lstStyle/>
          <a:p>
            <a:r>
              <a:rPr lang="en-US" dirty="0"/>
              <a:t>Conflict in the Church</a:t>
            </a:r>
            <a:br>
              <a:rPr lang="en-US" dirty="0"/>
            </a:br>
            <a:endParaRPr lang="en-US" dirty="0"/>
          </a:p>
        </p:txBody>
      </p:sp>
      <p:sp>
        <p:nvSpPr>
          <p:cNvPr id="3" name="Text Placeholder 2">
            <a:extLst>
              <a:ext uri="{FF2B5EF4-FFF2-40B4-BE49-F238E27FC236}">
                <a16:creationId xmlns:a16="http://schemas.microsoft.com/office/drawing/2014/main" id="{ACCDA779-95FC-98A2-CB30-30BCAB1B4875}"/>
              </a:ext>
            </a:extLst>
          </p:cNvPr>
          <p:cNvSpPr>
            <a:spLocks noGrp="1"/>
          </p:cNvSpPr>
          <p:nvPr>
            <p:ph type="body" sz="quarter" idx="11"/>
          </p:nvPr>
        </p:nvSpPr>
        <p:spPr>
          <a:xfrm>
            <a:off x="4121063" y="1440493"/>
            <a:ext cx="7368571" cy="5022937"/>
          </a:xfrm>
        </p:spPr>
        <p:txBody>
          <a:bodyPr vert="horz" lIns="91440" tIns="45720" rIns="91440" bIns="45720" rtlCol="0" anchor="t">
            <a:normAutofit/>
          </a:bodyPr>
          <a:lstStyle/>
          <a:p>
            <a:r>
              <a:rPr lang="en-US" sz="2800" dirty="0"/>
              <a:t>But I, brothers,</a:t>
            </a:r>
            <a:r>
              <a:rPr lang="en-US" sz="2800" baseline="30000" dirty="0"/>
              <a:t>[</a:t>
            </a:r>
            <a:r>
              <a:rPr lang="en-US" sz="2800" baseline="30000" dirty="0">
                <a:hlinkClick r:id="rId2" tooltip="See footnote a"/>
              </a:rPr>
              <a:t>a</a:t>
            </a:r>
            <a:r>
              <a:rPr lang="en-US" sz="2800" baseline="30000" dirty="0"/>
              <a:t>]</a:t>
            </a:r>
            <a:r>
              <a:rPr lang="en-US" sz="2800" dirty="0"/>
              <a:t> could not address you as spiritual people, but as people of the flesh, as infants in Christ. </a:t>
            </a:r>
            <a:r>
              <a:rPr lang="en-US" sz="2800" baseline="30000" dirty="0"/>
              <a:t>2 </a:t>
            </a:r>
            <a:r>
              <a:rPr lang="en-US" sz="2800" dirty="0"/>
              <a:t>I fed you with milk, not solid food, for you were not ready for it. And even now you are not yet ready, </a:t>
            </a:r>
            <a:r>
              <a:rPr lang="en-US" sz="2800" baseline="30000" dirty="0"/>
              <a:t>3 </a:t>
            </a:r>
            <a:r>
              <a:rPr lang="en-US" sz="2800" dirty="0"/>
              <a:t>for you are still of the flesh. For while there is jealousy and strife among you, are you not of the flesh and behaving only in a human way? </a:t>
            </a:r>
            <a:r>
              <a:rPr lang="en-US" sz="2800" baseline="30000" dirty="0"/>
              <a:t>4 </a:t>
            </a:r>
            <a:r>
              <a:rPr lang="en-US" sz="2800" dirty="0"/>
              <a:t>For when one says, “I follow Paul,” and another, “I follow Apollos,” are you not being merely human</a:t>
            </a:r>
            <a:r>
              <a:rPr lang="en-US" dirty="0"/>
              <a:t>?         </a:t>
            </a:r>
            <a:r>
              <a:rPr lang="en-US" sz="2800" dirty="0"/>
              <a:t>-I Corinthians 3:1-4</a:t>
            </a:r>
          </a:p>
        </p:txBody>
      </p:sp>
    </p:spTree>
    <p:extLst>
      <p:ext uri="{BB962C8B-B14F-4D97-AF65-F5344CB8AC3E}">
        <p14:creationId xmlns:p14="http://schemas.microsoft.com/office/powerpoint/2010/main" val="264873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8BBFC-42FC-99B0-2675-65FF50B08D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CAD72E-88B8-6E80-39A6-4E62C5216B7C}"/>
              </a:ext>
            </a:extLst>
          </p:cNvPr>
          <p:cNvSpPr>
            <a:spLocks noGrp="1"/>
          </p:cNvSpPr>
          <p:nvPr>
            <p:ph type="title"/>
          </p:nvPr>
        </p:nvSpPr>
        <p:spPr/>
        <p:txBody>
          <a:bodyPr/>
          <a:lstStyle/>
          <a:p>
            <a:r>
              <a:rPr lang="en-US" dirty="0"/>
              <a:t>Conflict in the Church</a:t>
            </a:r>
            <a:br>
              <a:rPr lang="en-US" dirty="0"/>
            </a:br>
            <a:endParaRPr lang="en-US" dirty="0"/>
          </a:p>
        </p:txBody>
      </p:sp>
      <p:sp>
        <p:nvSpPr>
          <p:cNvPr id="3" name="Text Placeholder 2">
            <a:extLst>
              <a:ext uri="{FF2B5EF4-FFF2-40B4-BE49-F238E27FC236}">
                <a16:creationId xmlns:a16="http://schemas.microsoft.com/office/drawing/2014/main" id="{DD0FA5A4-7F28-5057-89BF-5E6E2A458732}"/>
              </a:ext>
            </a:extLst>
          </p:cNvPr>
          <p:cNvSpPr>
            <a:spLocks noGrp="1"/>
          </p:cNvSpPr>
          <p:nvPr>
            <p:ph type="body" sz="quarter" idx="11"/>
          </p:nvPr>
        </p:nvSpPr>
        <p:spPr>
          <a:xfrm>
            <a:off x="4121063" y="1440493"/>
            <a:ext cx="7368571" cy="5417507"/>
          </a:xfrm>
        </p:spPr>
        <p:txBody>
          <a:bodyPr vert="horz" lIns="91440" tIns="45720" rIns="91440" bIns="45720" rtlCol="0" anchor="t">
            <a:normAutofit/>
          </a:bodyPr>
          <a:lstStyle/>
          <a:p>
            <a:r>
              <a:rPr lang="en-US" sz="2400" dirty="0"/>
              <a:t>I appeal to you, brothers,</a:t>
            </a:r>
            <a:r>
              <a:rPr lang="en-US" sz="2400" baseline="30000" dirty="0"/>
              <a:t>[</a:t>
            </a:r>
            <a:r>
              <a:rPr lang="en-US" sz="2400" baseline="30000" dirty="0">
                <a:hlinkClick r:id="rId2" tooltip="See footnote a"/>
              </a:rPr>
              <a:t>a</a:t>
            </a:r>
            <a:r>
              <a:rPr lang="en-US" sz="2400" baseline="30000" dirty="0"/>
              <a:t>]</a:t>
            </a:r>
            <a:r>
              <a:rPr lang="en-US" sz="2400" dirty="0"/>
              <a:t> by the name of our Lord Jesus Christ, that all of you agree, and that there be no divisions among you, but that you be united in the same mind and the same judgment. </a:t>
            </a:r>
            <a:r>
              <a:rPr lang="en-US" sz="2400" baseline="30000" dirty="0"/>
              <a:t>11 </a:t>
            </a:r>
            <a:r>
              <a:rPr lang="en-US" sz="2400" dirty="0"/>
              <a:t>For it has been reported to me by Chloe's people that there is quarreling among you, my brothers. </a:t>
            </a:r>
            <a:r>
              <a:rPr lang="en-US" sz="2400" baseline="30000" dirty="0"/>
              <a:t>12 </a:t>
            </a:r>
            <a:r>
              <a:rPr lang="en-US" sz="2400" dirty="0"/>
              <a:t>What I mean is that each one of you says, “I follow Paul,” or “I follow Apollos,” or “I follow Cephas,” or “I follow Christ.” </a:t>
            </a:r>
            <a:r>
              <a:rPr lang="en-US" sz="2400" baseline="30000" dirty="0"/>
              <a:t>13 </a:t>
            </a:r>
            <a:r>
              <a:rPr lang="en-US" sz="2400" dirty="0"/>
              <a:t>Is Christ divided? Was Paul crucified for you? Or were you baptized in the name of Paul? </a:t>
            </a:r>
            <a:r>
              <a:rPr lang="en-US" sz="2400" baseline="30000" dirty="0"/>
              <a:t>14 </a:t>
            </a:r>
            <a:r>
              <a:rPr lang="en-US" sz="2400" dirty="0"/>
              <a:t>I thank God that I baptized none of you except Crispus and Gaius,   </a:t>
            </a:r>
            <a:r>
              <a:rPr lang="en-US" sz="2400" b="0" dirty="0"/>
              <a:t>   </a:t>
            </a:r>
            <a:r>
              <a:rPr lang="en-US" sz="2400" dirty="0"/>
              <a:t>- I Corinthians 1:10-14</a:t>
            </a:r>
          </a:p>
        </p:txBody>
      </p:sp>
    </p:spTree>
    <p:extLst>
      <p:ext uri="{BB962C8B-B14F-4D97-AF65-F5344CB8AC3E}">
        <p14:creationId xmlns:p14="http://schemas.microsoft.com/office/powerpoint/2010/main" val="225818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57E09-9B3C-BFA5-EC7D-94E43788EA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408CD6-56C5-A3C4-537F-3C6EB7802BE6}"/>
              </a:ext>
            </a:extLst>
          </p:cNvPr>
          <p:cNvSpPr>
            <a:spLocks noGrp="1"/>
          </p:cNvSpPr>
          <p:nvPr>
            <p:ph type="title"/>
          </p:nvPr>
        </p:nvSpPr>
        <p:spPr/>
        <p:txBody>
          <a:bodyPr/>
          <a:lstStyle/>
          <a:p>
            <a:r>
              <a:rPr lang="en-US" dirty="0"/>
              <a:t>Conflict in the Church</a:t>
            </a:r>
            <a:br>
              <a:rPr lang="en-US" dirty="0"/>
            </a:br>
            <a:endParaRPr lang="en-US" dirty="0"/>
          </a:p>
        </p:txBody>
      </p:sp>
      <p:sp>
        <p:nvSpPr>
          <p:cNvPr id="3" name="Text Placeholder 2">
            <a:extLst>
              <a:ext uri="{FF2B5EF4-FFF2-40B4-BE49-F238E27FC236}">
                <a16:creationId xmlns:a16="http://schemas.microsoft.com/office/drawing/2014/main" id="{D961E66D-1750-A464-FB6E-5B34D0B8470C}"/>
              </a:ext>
            </a:extLst>
          </p:cNvPr>
          <p:cNvSpPr>
            <a:spLocks noGrp="1"/>
          </p:cNvSpPr>
          <p:nvPr>
            <p:ph type="body" sz="quarter" idx="11"/>
          </p:nvPr>
        </p:nvSpPr>
        <p:spPr>
          <a:xfrm>
            <a:off x="4121063" y="1440493"/>
            <a:ext cx="7368571" cy="5417507"/>
          </a:xfrm>
        </p:spPr>
        <p:txBody>
          <a:bodyPr vert="horz" lIns="91440" tIns="45720" rIns="91440" bIns="45720" rtlCol="0" anchor="t">
            <a:normAutofit/>
          </a:bodyPr>
          <a:lstStyle/>
          <a:p>
            <a:r>
              <a:rPr lang="en-US" sz="2800" dirty="0"/>
              <a:t>When one of you has a grievance against another, does he dare go to law before the unrighteous instead of the saints? </a:t>
            </a:r>
            <a:r>
              <a:rPr lang="en-US" sz="2800" baseline="30000" dirty="0"/>
              <a:t>2 </a:t>
            </a:r>
            <a:r>
              <a:rPr lang="en-US" sz="2800" dirty="0"/>
              <a:t>Or do you not know that the saints will judge the world? And if the world is to be judged by you, are you incompetent to try trivial cases? </a:t>
            </a:r>
            <a:r>
              <a:rPr lang="en-US" sz="2800" baseline="30000" dirty="0"/>
              <a:t>3 </a:t>
            </a:r>
            <a:r>
              <a:rPr lang="en-US" sz="2800" dirty="0"/>
              <a:t>Do you not know that we are to judge angels? How much more, then, matters pertaining to this life! </a:t>
            </a:r>
            <a:r>
              <a:rPr lang="en-US" sz="2800" baseline="30000" dirty="0"/>
              <a:t>4 </a:t>
            </a:r>
            <a:r>
              <a:rPr lang="en-US" sz="2800" dirty="0"/>
              <a:t>So if you have such cases, why do you lay them before those who have no standing in the church? 			</a:t>
            </a:r>
            <a:r>
              <a:rPr lang="en-US" sz="2400" dirty="0"/>
              <a:t>- I Corinthians 6:1-4</a:t>
            </a:r>
          </a:p>
        </p:txBody>
      </p:sp>
    </p:spTree>
    <p:extLst>
      <p:ext uri="{BB962C8B-B14F-4D97-AF65-F5344CB8AC3E}">
        <p14:creationId xmlns:p14="http://schemas.microsoft.com/office/powerpoint/2010/main" val="42524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A28F8-ECE3-0930-BD82-060DBD6EE1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959801-80EC-A45E-0305-274A5ABBAE5D}"/>
              </a:ext>
            </a:extLst>
          </p:cNvPr>
          <p:cNvSpPr>
            <a:spLocks noGrp="1"/>
          </p:cNvSpPr>
          <p:nvPr>
            <p:ph type="title"/>
          </p:nvPr>
        </p:nvSpPr>
        <p:spPr>
          <a:xfrm>
            <a:off x="4533899" y="352706"/>
            <a:ext cx="6955735" cy="1189038"/>
          </a:xfrm>
        </p:spPr>
        <p:txBody>
          <a:bodyPr>
            <a:normAutofit fontScale="90000"/>
          </a:bodyPr>
          <a:lstStyle/>
          <a:p>
            <a:r>
              <a:rPr lang="en-US" dirty="0"/>
              <a:t>The Uncomfortable Process of Reconciliation</a:t>
            </a:r>
            <a:br>
              <a:rPr lang="en-US" dirty="0"/>
            </a:br>
            <a:endParaRPr lang="en-US" dirty="0"/>
          </a:p>
        </p:txBody>
      </p:sp>
      <p:sp>
        <p:nvSpPr>
          <p:cNvPr id="3" name="Text Placeholder 2">
            <a:extLst>
              <a:ext uri="{FF2B5EF4-FFF2-40B4-BE49-F238E27FC236}">
                <a16:creationId xmlns:a16="http://schemas.microsoft.com/office/drawing/2014/main" id="{5398C28E-7564-D52D-33E6-C811404579DE}"/>
              </a:ext>
            </a:extLst>
          </p:cNvPr>
          <p:cNvSpPr>
            <a:spLocks noGrp="1"/>
          </p:cNvSpPr>
          <p:nvPr>
            <p:ph type="body" sz="quarter" idx="11"/>
          </p:nvPr>
        </p:nvSpPr>
        <p:spPr>
          <a:xfrm>
            <a:off x="4121063" y="1440493"/>
            <a:ext cx="7368571" cy="5417507"/>
          </a:xfrm>
        </p:spPr>
        <p:txBody>
          <a:bodyPr vert="horz" lIns="91440" tIns="45720" rIns="91440" bIns="45720" rtlCol="0" anchor="t">
            <a:normAutofit lnSpcReduction="10000"/>
          </a:bodyPr>
          <a:lstStyle/>
          <a:p>
            <a:r>
              <a:rPr lang="en-US" baseline="30000" dirty="0"/>
              <a:t> </a:t>
            </a:r>
            <a:r>
              <a:rPr lang="en-US" sz="2400" dirty="0"/>
              <a:t>“If your brother sins against you, go and tell him his fault, between you and him alone. If he listens to you, you have gained your brother. </a:t>
            </a:r>
            <a:r>
              <a:rPr lang="en-US" sz="2400" baseline="30000" dirty="0"/>
              <a:t>16 </a:t>
            </a:r>
            <a:r>
              <a:rPr lang="en-US" sz="2400" dirty="0"/>
              <a:t>But if he does not listen, take one or two others along with you, that every charge may be established by the evidence of two or three witnesses. </a:t>
            </a:r>
            <a:r>
              <a:rPr lang="en-US" sz="2400" baseline="30000" dirty="0"/>
              <a:t>17 </a:t>
            </a:r>
            <a:r>
              <a:rPr lang="en-US" sz="2400" dirty="0"/>
              <a:t>If he refuses to listen to them, tell it to the church. And if he refuses to listen even to the church, let him be to you as a Gentile and a tax collector. </a:t>
            </a:r>
            <a:r>
              <a:rPr lang="en-US" sz="2400" baseline="30000" dirty="0"/>
              <a:t>18 </a:t>
            </a:r>
            <a:r>
              <a:rPr lang="en-US" sz="2400" dirty="0"/>
              <a:t>Truly, I say to you, whatever you bind on earth shall be bound in heaven, and whatever you loose on earth shall be loosed</a:t>
            </a:r>
            <a:r>
              <a:rPr lang="en-US" sz="2400" baseline="30000" dirty="0"/>
              <a:t>[</a:t>
            </a:r>
            <a:r>
              <a:rPr lang="en-US" sz="2400" baseline="30000" dirty="0">
                <a:hlinkClick r:id="rId2" tooltip="See footnote a"/>
              </a:rPr>
              <a:t>a</a:t>
            </a:r>
            <a:r>
              <a:rPr lang="en-US" sz="2400" baseline="30000" dirty="0"/>
              <a:t>]</a:t>
            </a:r>
            <a:r>
              <a:rPr lang="en-US" sz="2400" dirty="0"/>
              <a:t> in heaven. </a:t>
            </a:r>
            <a:r>
              <a:rPr lang="en-US" sz="2400" baseline="30000" dirty="0"/>
              <a:t>19 </a:t>
            </a:r>
            <a:r>
              <a:rPr lang="en-US" sz="2400" dirty="0"/>
              <a:t>Again I say to you, if two of you agree on earth about anything they ask, it will be done for them by my Father in heaven.</a:t>
            </a:r>
            <a:r>
              <a:rPr lang="en-US" sz="2800" dirty="0"/>
              <a:t>	</a:t>
            </a:r>
          </a:p>
          <a:p>
            <a:r>
              <a:rPr lang="en-US" sz="2800" b="0" dirty="0"/>
              <a:t>				</a:t>
            </a:r>
            <a:r>
              <a:rPr lang="en-US" sz="2400" dirty="0"/>
              <a:t>- St. Matthew 18:15-19</a:t>
            </a:r>
          </a:p>
        </p:txBody>
      </p:sp>
    </p:spTree>
    <p:extLst>
      <p:ext uri="{BB962C8B-B14F-4D97-AF65-F5344CB8AC3E}">
        <p14:creationId xmlns:p14="http://schemas.microsoft.com/office/powerpoint/2010/main" val="285871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F74F9-F680-1E8E-7A09-6901963288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C96DEB4-B6E2-BDC1-8C17-33448B05B556}"/>
              </a:ext>
            </a:extLst>
          </p:cNvPr>
          <p:cNvSpPr>
            <a:spLocks noGrp="1"/>
          </p:cNvSpPr>
          <p:nvPr>
            <p:ph type="title"/>
          </p:nvPr>
        </p:nvSpPr>
        <p:spPr>
          <a:xfrm>
            <a:off x="4533899" y="352706"/>
            <a:ext cx="6955735" cy="1189038"/>
          </a:xfrm>
        </p:spPr>
        <p:txBody>
          <a:bodyPr>
            <a:normAutofit fontScale="90000"/>
          </a:bodyPr>
          <a:lstStyle/>
          <a:p>
            <a:r>
              <a:rPr lang="en-US" dirty="0"/>
              <a:t>The Uncomfortable Process of Reconciliation</a:t>
            </a:r>
            <a:br>
              <a:rPr lang="en-US" dirty="0"/>
            </a:br>
            <a:endParaRPr lang="en-US" dirty="0"/>
          </a:p>
        </p:txBody>
      </p:sp>
      <p:sp>
        <p:nvSpPr>
          <p:cNvPr id="3" name="Text Placeholder 2">
            <a:extLst>
              <a:ext uri="{FF2B5EF4-FFF2-40B4-BE49-F238E27FC236}">
                <a16:creationId xmlns:a16="http://schemas.microsoft.com/office/drawing/2014/main" id="{D197B96D-5CA0-A710-3C2D-8C5585554C12}"/>
              </a:ext>
            </a:extLst>
          </p:cNvPr>
          <p:cNvSpPr>
            <a:spLocks noGrp="1"/>
          </p:cNvSpPr>
          <p:nvPr>
            <p:ph type="body" sz="quarter" idx="11"/>
          </p:nvPr>
        </p:nvSpPr>
        <p:spPr>
          <a:xfrm>
            <a:off x="4121063" y="1440493"/>
            <a:ext cx="7741085" cy="5417507"/>
          </a:xfrm>
        </p:spPr>
        <p:txBody>
          <a:bodyPr vert="horz" lIns="91440" tIns="45720" rIns="91440" bIns="45720" rtlCol="0" anchor="t">
            <a:normAutofit/>
          </a:bodyPr>
          <a:lstStyle/>
          <a:p>
            <a:r>
              <a:rPr lang="en-US" baseline="30000" dirty="0"/>
              <a:t> </a:t>
            </a:r>
            <a:r>
              <a:rPr lang="en-US" sz="2800" dirty="0"/>
              <a:t>“If possible, so far as it depends on you, live peaceably with all.”	</a:t>
            </a:r>
          </a:p>
          <a:p>
            <a:r>
              <a:rPr lang="en-US" sz="2800" dirty="0"/>
              <a:t>			- St. Matthew 18:15-19</a:t>
            </a:r>
          </a:p>
          <a:p>
            <a:endParaRPr lang="en-US" sz="2400" dirty="0"/>
          </a:p>
          <a:p>
            <a:r>
              <a:rPr lang="en-US" sz="2400" dirty="0"/>
              <a:t>“But avoid foolish controversies, genealogies, dissensions, and quarrels about the law, for they are unprofitable and worthless. </a:t>
            </a:r>
            <a:r>
              <a:rPr lang="en-US" sz="2400" baseline="30000" dirty="0"/>
              <a:t>10 </a:t>
            </a:r>
            <a:r>
              <a:rPr lang="en-US" sz="2400" dirty="0"/>
              <a:t>As for a person who stirs up division, after warning him once and then twice, have nothing more to do with him, </a:t>
            </a:r>
            <a:r>
              <a:rPr lang="en-US" sz="2400" baseline="30000" dirty="0"/>
              <a:t>11 </a:t>
            </a:r>
            <a:r>
              <a:rPr lang="en-US" sz="2400" dirty="0"/>
              <a:t>knowing that such a person is warped and sinful; he is self-condemned.”   </a:t>
            </a:r>
          </a:p>
          <a:p>
            <a:r>
              <a:rPr lang="en-US" sz="2400" dirty="0"/>
              <a:t>					-Titus 3:9-11</a:t>
            </a:r>
          </a:p>
        </p:txBody>
      </p:sp>
    </p:spTree>
    <p:extLst>
      <p:ext uri="{BB962C8B-B14F-4D97-AF65-F5344CB8AC3E}">
        <p14:creationId xmlns:p14="http://schemas.microsoft.com/office/powerpoint/2010/main" val="321149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11610-F14F-801A-CDD2-C4C497E1E3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B9829F-9CC3-842E-9511-0807812DDE7F}"/>
              </a:ext>
            </a:extLst>
          </p:cNvPr>
          <p:cNvSpPr>
            <a:spLocks noGrp="1"/>
          </p:cNvSpPr>
          <p:nvPr>
            <p:ph type="title"/>
          </p:nvPr>
        </p:nvSpPr>
        <p:spPr>
          <a:xfrm>
            <a:off x="4533899" y="352706"/>
            <a:ext cx="6955735" cy="1189038"/>
          </a:xfrm>
        </p:spPr>
        <p:txBody>
          <a:bodyPr>
            <a:normAutofit fontScale="90000"/>
          </a:bodyPr>
          <a:lstStyle/>
          <a:p>
            <a:r>
              <a:rPr lang="en-US" dirty="0"/>
              <a:t>The Promise of His Presence</a:t>
            </a:r>
            <a:br>
              <a:rPr lang="en-US" dirty="0"/>
            </a:br>
            <a:br>
              <a:rPr lang="en-US" dirty="0"/>
            </a:br>
            <a:endParaRPr lang="en-US" dirty="0"/>
          </a:p>
        </p:txBody>
      </p:sp>
      <p:sp>
        <p:nvSpPr>
          <p:cNvPr id="3" name="Text Placeholder 2">
            <a:extLst>
              <a:ext uri="{FF2B5EF4-FFF2-40B4-BE49-F238E27FC236}">
                <a16:creationId xmlns:a16="http://schemas.microsoft.com/office/drawing/2014/main" id="{05614ED0-AEDE-A172-791E-8EBE6CCFEBD7}"/>
              </a:ext>
            </a:extLst>
          </p:cNvPr>
          <p:cNvSpPr>
            <a:spLocks noGrp="1"/>
          </p:cNvSpPr>
          <p:nvPr>
            <p:ph type="body" sz="quarter" idx="11"/>
          </p:nvPr>
        </p:nvSpPr>
        <p:spPr>
          <a:xfrm>
            <a:off x="4121063" y="1440493"/>
            <a:ext cx="7741085" cy="5417507"/>
          </a:xfrm>
        </p:spPr>
        <p:txBody>
          <a:bodyPr vert="horz" lIns="91440" tIns="45720" rIns="91440" bIns="45720" rtlCol="0" anchor="t">
            <a:normAutofit/>
          </a:bodyPr>
          <a:lstStyle/>
          <a:p>
            <a:r>
              <a:rPr lang="en-US" baseline="30000" dirty="0"/>
              <a:t> </a:t>
            </a:r>
            <a:r>
              <a:rPr lang="en-US" sz="3200" dirty="0"/>
              <a:t>“For where two or three are gathered in my name, there am I among them.”</a:t>
            </a:r>
            <a:r>
              <a:rPr lang="en-US" sz="3200" b="0" dirty="0"/>
              <a:t>	</a:t>
            </a:r>
          </a:p>
          <a:p>
            <a:r>
              <a:rPr lang="en-US" sz="2800" dirty="0"/>
              <a:t>				- St. Matthew 18:20</a:t>
            </a:r>
          </a:p>
          <a:p>
            <a:endParaRPr lang="en-US" sz="2400" dirty="0"/>
          </a:p>
          <a:p>
            <a:r>
              <a:rPr lang="en-US" sz="2800" dirty="0"/>
              <a:t>“When you are assembled in the name of the Lord Jesus and my spirit is present, with the power of our </a:t>
            </a:r>
            <a:r>
              <a:rPr lang="en-US" sz="2800"/>
              <a:t>Lord Jesus”   </a:t>
            </a:r>
            <a:endParaRPr lang="en-US" sz="2800" dirty="0"/>
          </a:p>
          <a:p>
            <a:r>
              <a:rPr lang="en-US" sz="2800" dirty="0"/>
              <a:t>				-I Corinthians 5:4</a:t>
            </a:r>
          </a:p>
        </p:txBody>
      </p:sp>
    </p:spTree>
    <p:extLst>
      <p:ext uri="{BB962C8B-B14F-4D97-AF65-F5344CB8AC3E}">
        <p14:creationId xmlns:p14="http://schemas.microsoft.com/office/powerpoint/2010/main" val="30439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2.xml><?xml version="1.0" encoding="utf-8"?>
<ds:datastoreItem xmlns:ds="http://schemas.openxmlformats.org/officeDocument/2006/customXml" ds:itemID="{0F89EEA4-141F-4066-B57B-E44468FB3D6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A8A967B1-A0A0-415E-82CC-A85AEE3A6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112</TotalTime>
  <Words>1538</Words>
  <Application>Microsoft Office PowerPoint</Application>
  <PresentationFormat>Widescreen</PresentationFormat>
  <Paragraphs>121</Paragraphs>
  <Slides>25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Segoe UI</vt:lpstr>
      <vt:lpstr>Wingdings</vt:lpstr>
      <vt:lpstr>2_Office Theme</vt:lpstr>
      <vt:lpstr>“Conquering Congregational Conflict:  Pursuing &amp; Achieving  Reconciliation &amp; Restoration”     A First Missionary Baptist Church  Bible Study Lesson January 28, 2026 </vt:lpstr>
      <vt:lpstr>The Lesson Aim……….</vt:lpstr>
      <vt:lpstr>Descriptives of Conflict</vt:lpstr>
      <vt:lpstr>Conflict in the Church </vt:lpstr>
      <vt:lpstr>Conflict in the Church </vt:lpstr>
      <vt:lpstr>Conflict in the Church </vt:lpstr>
      <vt:lpstr>The Uncomfortable Process of Reconciliation </vt:lpstr>
      <vt:lpstr>The Uncomfortable Process of Reconciliation </vt:lpstr>
      <vt:lpstr>The Promise of His Presence  </vt:lpstr>
      <vt:lpstr>The Godly Garments</vt:lpstr>
      <vt:lpstr>“Conquering Congregational Conflict:  Pursuing &amp; Achieving  Reconciliation &amp; Restoration”   Focus: Christian Relationships  A First Missionary Baptist Church  Bible Study Lesson February 4, 2026 </vt:lpstr>
      <vt:lpstr>A Culture of Love</vt:lpstr>
      <vt:lpstr>Interaction &amp; Engagement</vt:lpstr>
      <vt:lpstr>His Divine Design</vt:lpstr>
      <vt:lpstr>The Godly Garments</vt:lpstr>
      <vt:lpstr>“Love for Fellow Christians”</vt:lpstr>
      <vt:lpstr>Overview</vt:lpstr>
      <vt:lpstr>History</vt:lpstr>
      <vt:lpstr>Interesting facts </vt:lpstr>
      <vt:lpstr>Key people</vt:lpstr>
      <vt:lpstr>Arts and literature</vt:lpstr>
      <vt:lpstr>How to celebrate</vt:lpstr>
      <vt:lpstr>Conclusion</vt:lpstr>
      <vt:lpstr>Questions &amp; answers</vt:lpstr>
      <vt:lpstr>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Carlos Williams</dc:creator>
  <cp:keywords/>
  <dc:description/>
  <cp:lastModifiedBy>Carlos Williams</cp:lastModifiedBy>
  <cp:revision>3</cp:revision>
  <dcterms:created xsi:type="dcterms:W3CDTF">2026-01-28T15:16:56Z</dcterms:created>
  <dcterms:modified xsi:type="dcterms:W3CDTF">2026-02-04T16:46:24Z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